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76" r:id="rId4"/>
    <p:sldId id="288" r:id="rId5"/>
    <p:sldId id="289" r:id="rId6"/>
    <p:sldId id="290" r:id="rId7"/>
    <p:sldId id="292" r:id="rId8"/>
    <p:sldId id="287" r:id="rId9"/>
    <p:sldId id="291" r:id="rId10"/>
    <p:sldId id="296" r:id="rId11"/>
    <p:sldId id="293" r:id="rId12"/>
    <p:sldId id="283" r:id="rId13"/>
    <p:sldId id="297" r:id="rId14"/>
    <p:sldId id="299" r:id="rId15"/>
    <p:sldId id="298" r:id="rId16"/>
    <p:sldId id="275" r:id="rId17"/>
    <p:sldId id="263" r:id="rId18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0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гос. вузы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1991</c:v>
                </c:pt>
                <c:pt idx="1">
                  <c:v>1993</c:v>
                </c:pt>
                <c:pt idx="2">
                  <c:v>1995</c:v>
                </c:pt>
                <c:pt idx="3">
                  <c:v>1997</c:v>
                </c:pt>
                <c:pt idx="4">
                  <c:v>1999</c:v>
                </c:pt>
                <c:pt idx="5">
                  <c:v>2001</c:v>
                </c:pt>
                <c:pt idx="6">
                  <c:v>2003</c:v>
                </c:pt>
                <c:pt idx="7">
                  <c:v>2005</c:v>
                </c:pt>
                <c:pt idx="8">
                  <c:v>2007</c:v>
                </c:pt>
                <c:pt idx="9">
                  <c:v>2009</c:v>
                </c:pt>
                <c:pt idx="10">
                  <c:v>2011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500</c:v>
                </c:pt>
                <c:pt idx="1">
                  <c:v>530</c:v>
                </c:pt>
                <c:pt idx="2">
                  <c:v>569</c:v>
                </c:pt>
                <c:pt idx="3">
                  <c:v>580</c:v>
                </c:pt>
                <c:pt idx="4">
                  <c:v>590</c:v>
                </c:pt>
                <c:pt idx="5">
                  <c:v>607</c:v>
                </c:pt>
                <c:pt idx="6">
                  <c:v>630</c:v>
                </c:pt>
                <c:pt idx="7">
                  <c:v>655</c:v>
                </c:pt>
                <c:pt idx="8">
                  <c:v>660</c:v>
                </c:pt>
                <c:pt idx="9">
                  <c:v>684</c:v>
                </c:pt>
                <c:pt idx="10">
                  <c:v>634</c:v>
                </c:pt>
                <c:pt idx="11">
                  <c:v>609</c:v>
                </c:pt>
                <c:pt idx="12">
                  <c:v>578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негос. вузы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1991</c:v>
                </c:pt>
                <c:pt idx="1">
                  <c:v>1993</c:v>
                </c:pt>
                <c:pt idx="2">
                  <c:v>1995</c:v>
                </c:pt>
                <c:pt idx="3">
                  <c:v>1997</c:v>
                </c:pt>
                <c:pt idx="4">
                  <c:v>1999</c:v>
                </c:pt>
                <c:pt idx="5">
                  <c:v>2001</c:v>
                </c:pt>
                <c:pt idx="6">
                  <c:v>2003</c:v>
                </c:pt>
                <c:pt idx="7">
                  <c:v>2005</c:v>
                </c:pt>
                <c:pt idx="8">
                  <c:v>2007</c:v>
                </c:pt>
                <c:pt idx="9">
                  <c:v>2009</c:v>
                </c:pt>
                <c:pt idx="10">
                  <c:v>2011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0</c:v>
                </c:pt>
                <c:pt idx="1">
                  <c:v>110</c:v>
                </c:pt>
                <c:pt idx="2">
                  <c:v>193</c:v>
                </c:pt>
                <c:pt idx="3">
                  <c:v>250</c:v>
                </c:pt>
                <c:pt idx="4">
                  <c:v>300</c:v>
                </c:pt>
                <c:pt idx="5">
                  <c:v>358</c:v>
                </c:pt>
                <c:pt idx="6">
                  <c:v>370</c:v>
                </c:pt>
                <c:pt idx="7">
                  <c:v>413</c:v>
                </c:pt>
                <c:pt idx="8">
                  <c:v>420</c:v>
                </c:pt>
                <c:pt idx="9">
                  <c:v>450</c:v>
                </c:pt>
                <c:pt idx="10">
                  <c:v>446</c:v>
                </c:pt>
                <c:pt idx="11">
                  <c:v>437</c:v>
                </c:pt>
                <c:pt idx="12">
                  <c:v>391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всего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1991</c:v>
                </c:pt>
                <c:pt idx="1">
                  <c:v>1993</c:v>
                </c:pt>
                <c:pt idx="2">
                  <c:v>1995</c:v>
                </c:pt>
                <c:pt idx="3">
                  <c:v>1997</c:v>
                </c:pt>
                <c:pt idx="4">
                  <c:v>1999</c:v>
                </c:pt>
                <c:pt idx="5">
                  <c:v>2001</c:v>
                </c:pt>
                <c:pt idx="6">
                  <c:v>2003</c:v>
                </c:pt>
                <c:pt idx="7">
                  <c:v>2005</c:v>
                </c:pt>
                <c:pt idx="8">
                  <c:v>2007</c:v>
                </c:pt>
                <c:pt idx="9">
                  <c:v>2009</c:v>
                </c:pt>
                <c:pt idx="10">
                  <c:v>2011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500</c:v>
                </c:pt>
                <c:pt idx="1">
                  <c:v>640</c:v>
                </c:pt>
                <c:pt idx="2">
                  <c:v>762</c:v>
                </c:pt>
                <c:pt idx="3">
                  <c:v>830</c:v>
                </c:pt>
                <c:pt idx="4">
                  <c:v>890</c:v>
                </c:pt>
                <c:pt idx="5">
                  <c:v>965</c:v>
                </c:pt>
                <c:pt idx="6">
                  <c:v>1000</c:v>
                </c:pt>
                <c:pt idx="7">
                  <c:v>1068</c:v>
                </c:pt>
                <c:pt idx="8">
                  <c:v>1080</c:v>
                </c:pt>
                <c:pt idx="9">
                  <c:v>1134</c:v>
                </c:pt>
                <c:pt idx="10">
                  <c:v>1080</c:v>
                </c:pt>
                <c:pt idx="11">
                  <c:v>1046</c:v>
                </c:pt>
                <c:pt idx="12">
                  <c:v>969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82093888"/>
        <c:axId val="282094672"/>
      </c:lineChart>
      <c:catAx>
        <c:axId val="28209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2094672"/>
        <c:crosses val="autoZero"/>
        <c:auto val="1"/>
        <c:lblAlgn val="ctr"/>
        <c:lblOffset val="100"/>
        <c:noMultiLvlLbl val="0"/>
      </c:catAx>
      <c:valAx>
        <c:axId val="28209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209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Количество студентов в РФ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Лист1!$A$2:$A$21</c:f>
              <c:numCache>
                <c:formatCode>General</c:formatCode>
                <c:ptCount val="20"/>
                <c:pt idx="0">
                  <c:v>1991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</c:numCache>
            </c:num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2.9</c:v>
                </c:pt>
                <c:pt idx="1">
                  <c:v>2.6</c:v>
                </c:pt>
                <c:pt idx="2">
                  <c:v>2.7</c:v>
                </c:pt>
                <c:pt idx="3">
                  <c:v>2.8</c:v>
                </c:pt>
                <c:pt idx="4">
                  <c:v>4</c:v>
                </c:pt>
                <c:pt idx="5">
                  <c:v>4.7</c:v>
                </c:pt>
                <c:pt idx="6">
                  <c:v>5.9</c:v>
                </c:pt>
                <c:pt idx="7">
                  <c:v>5.9</c:v>
                </c:pt>
                <c:pt idx="8">
                  <c:v>6.5</c:v>
                </c:pt>
                <c:pt idx="9">
                  <c:v>6.9</c:v>
                </c:pt>
                <c:pt idx="10">
                  <c:v>7</c:v>
                </c:pt>
                <c:pt idx="11">
                  <c:v>7.3</c:v>
                </c:pt>
                <c:pt idx="12">
                  <c:v>7.5</c:v>
                </c:pt>
                <c:pt idx="13">
                  <c:v>7.5</c:v>
                </c:pt>
                <c:pt idx="14">
                  <c:v>7.3</c:v>
                </c:pt>
                <c:pt idx="15">
                  <c:v>7</c:v>
                </c:pt>
                <c:pt idx="16">
                  <c:v>6.5</c:v>
                </c:pt>
                <c:pt idx="17">
                  <c:v>6</c:v>
                </c:pt>
                <c:pt idx="18">
                  <c:v>5.6</c:v>
                </c:pt>
                <c:pt idx="19">
                  <c:v>5.5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Лист1!$A$2:$A$21</c:f>
              <c:numCache>
                <c:formatCode>General</c:formatCode>
                <c:ptCount val="20"/>
                <c:pt idx="0">
                  <c:v>1991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</c:numCache>
            </c:numRef>
          </c:cat>
          <c:val>
            <c:numRef>
              <c:f>Лист1!$C$2:$C$21</c:f>
              <c:numCache>
                <c:formatCode>General</c:formatCode>
                <c:ptCount val="20"/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2225" cap="rnd" cmpd="sng" algn="ctr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Лист1!$A$2:$A$21</c:f>
              <c:numCache>
                <c:formatCode>General</c:formatCode>
                <c:ptCount val="20"/>
                <c:pt idx="0">
                  <c:v>1991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</c:numCache>
            </c:numRef>
          </c:cat>
          <c:val>
            <c:numRef>
              <c:f>Лист1!$D$2:$D$21</c:f>
              <c:numCache>
                <c:formatCode>General</c:formatCode>
                <c:ptCount val="20"/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282092712"/>
        <c:axId val="282095456"/>
      </c:lineChart>
      <c:catAx>
        <c:axId val="282092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2095456"/>
        <c:crosses val="autoZero"/>
        <c:auto val="1"/>
        <c:lblAlgn val="ctr"/>
        <c:lblOffset val="100"/>
        <c:noMultiLvlLbl val="0"/>
      </c:catAx>
      <c:valAx>
        <c:axId val="282095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209271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43AB8-AC70-453E-8D80-9B2DB62E38A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5B0A0544-3DD7-40B0-9279-D4AC87F90D9E}">
      <dgm:prSet phldrT="[Текст]" custT="1"/>
      <dgm:spPr/>
      <dgm:t>
        <a:bodyPr/>
        <a:lstStyle/>
        <a:p>
          <a:endParaRPr lang="en-US" sz="800" dirty="0" smtClean="0"/>
        </a:p>
        <a:p>
          <a:endParaRPr lang="ru-RU" sz="800" dirty="0" smtClean="0"/>
        </a:p>
        <a:p>
          <a:r>
            <a:rPr lang="ru-RU" sz="3000" dirty="0" smtClean="0"/>
            <a:t>10</a:t>
          </a:r>
          <a:endParaRPr lang="ru-RU" sz="3000" dirty="0"/>
        </a:p>
      </dgm:t>
    </dgm:pt>
    <dgm:pt modelId="{2C3BBD09-7F47-487E-B9B7-89ACA92ECE5E}" type="parTrans" cxnId="{DF7798F0-5E93-4F49-9893-54CC52D42EBE}">
      <dgm:prSet/>
      <dgm:spPr/>
      <dgm:t>
        <a:bodyPr/>
        <a:lstStyle/>
        <a:p>
          <a:endParaRPr lang="ru-RU"/>
        </a:p>
      </dgm:t>
    </dgm:pt>
    <dgm:pt modelId="{B75D5D40-8157-4DF9-BBEE-324676883E8B}" type="sibTrans" cxnId="{DF7798F0-5E93-4F49-9893-54CC52D42EBE}">
      <dgm:prSet/>
      <dgm:spPr/>
      <dgm:t>
        <a:bodyPr/>
        <a:lstStyle/>
        <a:p>
          <a:endParaRPr lang="ru-RU"/>
        </a:p>
      </dgm:t>
    </dgm:pt>
    <dgm:pt modelId="{42C9EFDE-C0BF-437B-BF79-D9D046853203}">
      <dgm:prSet phldrT="[Текст]" custT="1"/>
      <dgm:spPr/>
      <dgm:t>
        <a:bodyPr/>
        <a:lstStyle/>
        <a:p>
          <a:r>
            <a:rPr lang="ru-RU" sz="4000" dirty="0" smtClean="0"/>
            <a:t>100</a:t>
          </a:r>
          <a:endParaRPr lang="ru-RU" sz="4000" dirty="0"/>
        </a:p>
      </dgm:t>
    </dgm:pt>
    <dgm:pt modelId="{910471F4-D3D3-466A-991C-D59C573526E4}" type="parTrans" cxnId="{ACC2110D-E2ED-41AF-BB66-CEE450E0427E}">
      <dgm:prSet/>
      <dgm:spPr/>
      <dgm:t>
        <a:bodyPr/>
        <a:lstStyle/>
        <a:p>
          <a:endParaRPr lang="ru-RU"/>
        </a:p>
      </dgm:t>
    </dgm:pt>
    <dgm:pt modelId="{B023B789-ECF6-4A5B-B3E1-7E7ED60CE74F}" type="sibTrans" cxnId="{ACC2110D-E2ED-41AF-BB66-CEE450E0427E}">
      <dgm:prSet/>
      <dgm:spPr/>
      <dgm:t>
        <a:bodyPr/>
        <a:lstStyle/>
        <a:p>
          <a:endParaRPr lang="ru-RU"/>
        </a:p>
      </dgm:t>
    </dgm:pt>
    <dgm:pt modelId="{850EB90D-3357-46D4-AC9F-2131410F5E27}">
      <dgm:prSet phldrT="[Текст]" custT="1"/>
      <dgm:spPr/>
      <dgm:t>
        <a:bodyPr/>
        <a:lstStyle/>
        <a:p>
          <a:r>
            <a:rPr lang="ru-RU" sz="5000" dirty="0" smtClean="0"/>
            <a:t>500</a:t>
          </a:r>
          <a:endParaRPr lang="ru-RU" sz="5000" dirty="0"/>
        </a:p>
      </dgm:t>
    </dgm:pt>
    <dgm:pt modelId="{408B13AE-A29D-49B6-A6FE-70C375C22DDB}" type="parTrans" cxnId="{97444558-7C3B-45A9-86CC-DCC8634B2F5C}">
      <dgm:prSet/>
      <dgm:spPr/>
      <dgm:t>
        <a:bodyPr/>
        <a:lstStyle/>
        <a:p>
          <a:endParaRPr lang="ru-RU"/>
        </a:p>
      </dgm:t>
    </dgm:pt>
    <dgm:pt modelId="{E2BC3A78-A680-4236-9272-0AA80B8DC402}" type="sibTrans" cxnId="{97444558-7C3B-45A9-86CC-DCC8634B2F5C}">
      <dgm:prSet/>
      <dgm:spPr/>
      <dgm:t>
        <a:bodyPr/>
        <a:lstStyle/>
        <a:p>
          <a:endParaRPr lang="ru-RU"/>
        </a:p>
      </dgm:t>
    </dgm:pt>
    <dgm:pt modelId="{5FDE32E7-C9C9-4FBB-AF91-4439787A42F9}" type="pres">
      <dgm:prSet presAssocID="{EF843AB8-AC70-453E-8D80-9B2DB62E38A9}" presName="Name0" presStyleCnt="0">
        <dgm:presLayoutVars>
          <dgm:dir/>
          <dgm:animLvl val="lvl"/>
          <dgm:resizeHandles val="exact"/>
        </dgm:presLayoutVars>
      </dgm:prSet>
      <dgm:spPr/>
    </dgm:pt>
    <dgm:pt modelId="{076C22CD-68B5-4527-98FC-A414661FF4CF}" type="pres">
      <dgm:prSet presAssocID="{5B0A0544-3DD7-40B0-9279-D4AC87F90D9E}" presName="Name8" presStyleCnt="0"/>
      <dgm:spPr/>
    </dgm:pt>
    <dgm:pt modelId="{222A0EF8-E498-4CC5-9B38-6CFFD0259450}" type="pres">
      <dgm:prSet presAssocID="{5B0A0544-3DD7-40B0-9279-D4AC87F90D9E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213C9C-3DF7-4B8D-8ECB-6AF51F5CD55F}" type="pres">
      <dgm:prSet presAssocID="{5B0A0544-3DD7-40B0-9279-D4AC87F90D9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7A0DB6-763E-4A4F-A77B-5C6D76916431}" type="pres">
      <dgm:prSet presAssocID="{42C9EFDE-C0BF-437B-BF79-D9D046853203}" presName="Name8" presStyleCnt="0"/>
      <dgm:spPr/>
    </dgm:pt>
    <dgm:pt modelId="{F8E70377-4889-435E-BC90-909A60A2B6A9}" type="pres">
      <dgm:prSet presAssocID="{42C9EFDE-C0BF-437B-BF79-D9D04685320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FD11B-3E1A-405B-B690-2F8E7641E914}" type="pres">
      <dgm:prSet presAssocID="{42C9EFDE-C0BF-437B-BF79-D9D0468532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6D173-BC2A-4BE0-9B1C-EFCB00EBC0BE}" type="pres">
      <dgm:prSet presAssocID="{850EB90D-3357-46D4-AC9F-2131410F5E27}" presName="Name8" presStyleCnt="0"/>
      <dgm:spPr/>
    </dgm:pt>
    <dgm:pt modelId="{4443D691-1FF6-4F8A-BFCA-859F77E0A04D}" type="pres">
      <dgm:prSet presAssocID="{850EB90D-3357-46D4-AC9F-2131410F5E27}" presName="level" presStyleLbl="node1" presStyleIdx="2" presStyleCnt="3" custLinFactNeighborX="6818" custLinFactNeighborY="-1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503989-4ECF-43E8-969E-367366BCF944}" type="pres">
      <dgm:prSet presAssocID="{850EB90D-3357-46D4-AC9F-2131410F5E2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444558-7C3B-45A9-86CC-DCC8634B2F5C}" srcId="{EF843AB8-AC70-453E-8D80-9B2DB62E38A9}" destId="{850EB90D-3357-46D4-AC9F-2131410F5E27}" srcOrd="2" destOrd="0" parTransId="{408B13AE-A29D-49B6-A6FE-70C375C22DDB}" sibTransId="{E2BC3A78-A680-4236-9272-0AA80B8DC402}"/>
    <dgm:cxn modelId="{DF7798F0-5E93-4F49-9893-54CC52D42EBE}" srcId="{EF843AB8-AC70-453E-8D80-9B2DB62E38A9}" destId="{5B0A0544-3DD7-40B0-9279-D4AC87F90D9E}" srcOrd="0" destOrd="0" parTransId="{2C3BBD09-7F47-487E-B9B7-89ACA92ECE5E}" sibTransId="{B75D5D40-8157-4DF9-BBEE-324676883E8B}"/>
    <dgm:cxn modelId="{CC586042-7FA5-4C88-A8B1-26F306165999}" type="presOf" srcId="{5B0A0544-3DD7-40B0-9279-D4AC87F90D9E}" destId="{222A0EF8-E498-4CC5-9B38-6CFFD0259450}" srcOrd="0" destOrd="0" presId="urn:microsoft.com/office/officeart/2005/8/layout/pyramid1"/>
    <dgm:cxn modelId="{98A81DE6-D2B0-4563-B8CD-BBC3B6314D53}" type="presOf" srcId="{42C9EFDE-C0BF-437B-BF79-D9D046853203}" destId="{F8E70377-4889-435E-BC90-909A60A2B6A9}" srcOrd="0" destOrd="0" presId="urn:microsoft.com/office/officeart/2005/8/layout/pyramid1"/>
    <dgm:cxn modelId="{5E070166-C7BF-4DD7-A737-3B4ACEA8A74F}" type="presOf" srcId="{5B0A0544-3DD7-40B0-9279-D4AC87F90D9E}" destId="{2A213C9C-3DF7-4B8D-8ECB-6AF51F5CD55F}" srcOrd="1" destOrd="0" presId="urn:microsoft.com/office/officeart/2005/8/layout/pyramid1"/>
    <dgm:cxn modelId="{9ECDCDBC-CFC0-4493-837D-6D10B4D913F0}" type="presOf" srcId="{850EB90D-3357-46D4-AC9F-2131410F5E27}" destId="{30503989-4ECF-43E8-969E-367366BCF944}" srcOrd="1" destOrd="0" presId="urn:microsoft.com/office/officeart/2005/8/layout/pyramid1"/>
    <dgm:cxn modelId="{B42E9925-9693-4CA2-AF19-718CAADE0487}" type="presOf" srcId="{EF843AB8-AC70-453E-8D80-9B2DB62E38A9}" destId="{5FDE32E7-C9C9-4FBB-AF91-4439787A42F9}" srcOrd="0" destOrd="0" presId="urn:microsoft.com/office/officeart/2005/8/layout/pyramid1"/>
    <dgm:cxn modelId="{ACC2110D-E2ED-41AF-BB66-CEE450E0427E}" srcId="{EF843AB8-AC70-453E-8D80-9B2DB62E38A9}" destId="{42C9EFDE-C0BF-437B-BF79-D9D046853203}" srcOrd="1" destOrd="0" parTransId="{910471F4-D3D3-466A-991C-D59C573526E4}" sibTransId="{B023B789-ECF6-4A5B-B3E1-7E7ED60CE74F}"/>
    <dgm:cxn modelId="{5A67D3C5-9361-4B7D-8D64-6CA3985D0F72}" type="presOf" srcId="{850EB90D-3357-46D4-AC9F-2131410F5E27}" destId="{4443D691-1FF6-4F8A-BFCA-859F77E0A04D}" srcOrd="0" destOrd="0" presId="urn:microsoft.com/office/officeart/2005/8/layout/pyramid1"/>
    <dgm:cxn modelId="{A4C75477-B2D6-4269-BE9D-4FF7A309CB2C}" type="presOf" srcId="{42C9EFDE-C0BF-437B-BF79-D9D046853203}" destId="{44BFD11B-3E1A-405B-B690-2F8E7641E914}" srcOrd="1" destOrd="0" presId="urn:microsoft.com/office/officeart/2005/8/layout/pyramid1"/>
    <dgm:cxn modelId="{B363EE2E-4FDE-4497-A416-71262A3562D1}" type="presParOf" srcId="{5FDE32E7-C9C9-4FBB-AF91-4439787A42F9}" destId="{076C22CD-68B5-4527-98FC-A414661FF4CF}" srcOrd="0" destOrd="0" presId="urn:microsoft.com/office/officeart/2005/8/layout/pyramid1"/>
    <dgm:cxn modelId="{C0D096F3-7D4C-4960-A7B9-4539EA198E4F}" type="presParOf" srcId="{076C22CD-68B5-4527-98FC-A414661FF4CF}" destId="{222A0EF8-E498-4CC5-9B38-6CFFD0259450}" srcOrd="0" destOrd="0" presId="urn:microsoft.com/office/officeart/2005/8/layout/pyramid1"/>
    <dgm:cxn modelId="{77CA174D-C0B4-4989-8B0B-625EC7D6F290}" type="presParOf" srcId="{076C22CD-68B5-4527-98FC-A414661FF4CF}" destId="{2A213C9C-3DF7-4B8D-8ECB-6AF51F5CD55F}" srcOrd="1" destOrd="0" presId="urn:microsoft.com/office/officeart/2005/8/layout/pyramid1"/>
    <dgm:cxn modelId="{0092277D-5210-4C27-8159-B83AF51F59FB}" type="presParOf" srcId="{5FDE32E7-C9C9-4FBB-AF91-4439787A42F9}" destId="{217A0DB6-763E-4A4F-A77B-5C6D76916431}" srcOrd="1" destOrd="0" presId="urn:microsoft.com/office/officeart/2005/8/layout/pyramid1"/>
    <dgm:cxn modelId="{5AF0FC15-7C3F-4081-A98C-8BC9821527BC}" type="presParOf" srcId="{217A0DB6-763E-4A4F-A77B-5C6D76916431}" destId="{F8E70377-4889-435E-BC90-909A60A2B6A9}" srcOrd="0" destOrd="0" presId="urn:microsoft.com/office/officeart/2005/8/layout/pyramid1"/>
    <dgm:cxn modelId="{EB1D7CAF-7D98-46CC-B35F-3FF32F877CCB}" type="presParOf" srcId="{217A0DB6-763E-4A4F-A77B-5C6D76916431}" destId="{44BFD11B-3E1A-405B-B690-2F8E7641E914}" srcOrd="1" destOrd="0" presId="urn:microsoft.com/office/officeart/2005/8/layout/pyramid1"/>
    <dgm:cxn modelId="{D0BFBEAE-84D7-46F2-97F1-6B2343858EF7}" type="presParOf" srcId="{5FDE32E7-C9C9-4FBB-AF91-4439787A42F9}" destId="{4906D173-BC2A-4BE0-9B1C-EFCB00EBC0BE}" srcOrd="2" destOrd="0" presId="urn:microsoft.com/office/officeart/2005/8/layout/pyramid1"/>
    <dgm:cxn modelId="{18103FD5-2167-48A0-953C-D09D734992EC}" type="presParOf" srcId="{4906D173-BC2A-4BE0-9B1C-EFCB00EBC0BE}" destId="{4443D691-1FF6-4F8A-BFCA-859F77E0A04D}" srcOrd="0" destOrd="0" presId="urn:microsoft.com/office/officeart/2005/8/layout/pyramid1"/>
    <dgm:cxn modelId="{5996F2A9-826C-4CD8-A988-51A25D7FAB7E}" type="presParOf" srcId="{4906D173-BC2A-4BE0-9B1C-EFCB00EBC0BE}" destId="{30503989-4ECF-43E8-969E-367366BCF94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2A0EF8-E498-4CC5-9B38-6CFFD0259450}">
      <dsp:nvSpPr>
        <dsp:cNvPr id="0" name=""/>
        <dsp:cNvSpPr/>
      </dsp:nvSpPr>
      <dsp:spPr>
        <a:xfrm>
          <a:off x="1056117" y="0"/>
          <a:ext cx="1056117" cy="1272141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10</a:t>
          </a:r>
          <a:endParaRPr lang="ru-RU" sz="3000" kern="1200" dirty="0"/>
        </a:p>
      </dsp:txBody>
      <dsp:txXfrm>
        <a:off x="1056117" y="0"/>
        <a:ext cx="1056117" cy="1272141"/>
      </dsp:txXfrm>
    </dsp:sp>
    <dsp:sp modelId="{F8E70377-4889-435E-BC90-909A60A2B6A9}">
      <dsp:nvSpPr>
        <dsp:cNvPr id="0" name=""/>
        <dsp:cNvSpPr/>
      </dsp:nvSpPr>
      <dsp:spPr>
        <a:xfrm>
          <a:off x="528058" y="1272141"/>
          <a:ext cx="2112234" cy="1272141"/>
        </a:xfrm>
        <a:prstGeom prst="trapezoid">
          <a:avLst>
            <a:gd name="adj" fmla="val 4150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100</a:t>
          </a:r>
          <a:endParaRPr lang="ru-RU" sz="4000" kern="1200" dirty="0"/>
        </a:p>
      </dsp:txBody>
      <dsp:txXfrm>
        <a:off x="897699" y="1272141"/>
        <a:ext cx="1372952" cy="1272141"/>
      </dsp:txXfrm>
    </dsp:sp>
    <dsp:sp modelId="{4443D691-1FF6-4F8A-BFCA-859F77E0A04D}">
      <dsp:nvSpPr>
        <dsp:cNvPr id="0" name=""/>
        <dsp:cNvSpPr/>
      </dsp:nvSpPr>
      <dsp:spPr>
        <a:xfrm>
          <a:off x="0" y="2542591"/>
          <a:ext cx="3168351" cy="1272141"/>
        </a:xfrm>
        <a:prstGeom prst="trapezoid">
          <a:avLst>
            <a:gd name="adj" fmla="val 4150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500</a:t>
          </a:r>
          <a:endParaRPr lang="ru-RU" sz="5000" kern="1200" dirty="0"/>
        </a:p>
      </dsp:txBody>
      <dsp:txXfrm>
        <a:off x="554461" y="2542591"/>
        <a:ext cx="2059428" cy="1272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2FA19-B671-4D60-826E-88C1BB29CA6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7D863-E7B3-4657-8E53-CCA46A33F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927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3E97C-3693-439E-9A4F-C39A194A4622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ur.msu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1000108"/>
            <a:ext cx="5724128" cy="490466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7030A0"/>
                </a:solidFill>
              </a:rPr>
              <a:t>Высшее образование в </a:t>
            </a:r>
            <a:r>
              <a:rPr lang="ru-RU" sz="3200" b="1" dirty="0" smtClean="0">
                <a:solidFill>
                  <a:srgbClr val="7030A0"/>
                </a:solidFill>
              </a:rPr>
              <a:t>России: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от </a:t>
            </a:r>
            <a:r>
              <a:rPr lang="ru-RU" sz="3200" b="1" dirty="0">
                <a:solidFill>
                  <a:srgbClr val="7030A0"/>
                </a:solidFill>
              </a:rPr>
              <a:t>советского наследия к новым </a:t>
            </a:r>
            <a:r>
              <a:rPr lang="ru-RU" sz="3200" b="1" dirty="0" smtClean="0">
                <a:solidFill>
                  <a:srgbClr val="7030A0"/>
                </a:solidFill>
              </a:rPr>
              <a:t>вызовам</a:t>
            </a: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ru-RU" sz="30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0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0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0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2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к.и.н., доц. М.В. Грибовский</a:t>
            </a:r>
            <a:endParaRPr lang="ru-RU" sz="2200" b="1" kern="0" dirty="0">
              <a:solidFill>
                <a:srgbClr val="000099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1560" y="548680"/>
            <a:ext cx="7848872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1560" y="116632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Национальный исследовательский Томский государственный университет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7" name="Picture 7" descr="DSCN8952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53224"/>
            <a:ext cx="3312368" cy="495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647564" y="6309320"/>
            <a:ext cx="7848872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75856" y="6381328"/>
            <a:ext cx="23762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© ТГУ 201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5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mbria"/>
              <a:cs typeface="Arial" pitchFamily="34" charset="0"/>
            </a:endParaRP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717634" y="117254"/>
            <a:ext cx="7174845" cy="41743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50800"/>
                <a:solidFill>
                  <a:srgbClr val="1D3E87"/>
                </a:solidFill>
              </a:rPr>
              <a:t>                               </a:t>
            </a:r>
            <a:endParaRPr lang="ru-RU" sz="25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82666" y="548680"/>
            <a:ext cx="8609814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46922" y="6597352"/>
            <a:ext cx="8681562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Текст 10"/>
          <p:cNvSpPr txBox="1">
            <a:spLocks/>
          </p:cNvSpPr>
          <p:nvPr/>
        </p:nvSpPr>
        <p:spPr>
          <a:xfrm>
            <a:off x="282666" y="621331"/>
            <a:ext cx="8609814" cy="368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dirty="0" smtClean="0"/>
              <a:t>1</a:t>
            </a:r>
            <a:r>
              <a:rPr lang="ru-RU" sz="2400" b="1" dirty="0"/>
              <a:t>. П</a:t>
            </a:r>
            <a:r>
              <a:rPr lang="en-US" sz="2400" b="1" dirty="0" err="1"/>
              <a:t>олитик</a:t>
            </a:r>
            <a:r>
              <a:rPr lang="ru-RU" sz="2400" b="1" dirty="0" smtClean="0"/>
              <a:t>а</a:t>
            </a:r>
            <a:r>
              <a:rPr lang="ru-RU" sz="2400" b="1" dirty="0"/>
              <a:t>… Лидерские </a:t>
            </a:r>
            <a:r>
              <a:rPr lang="ru-RU" sz="2400" b="1" dirty="0" smtClean="0"/>
              <a:t>вузы</a:t>
            </a:r>
            <a:endParaRPr lang="en-US" sz="2400" b="1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98678" y="1634929"/>
            <a:ext cx="8393802" cy="4130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172" y="72059"/>
            <a:ext cx="975687" cy="433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одержимое 15"/>
          <p:cNvSpPr>
            <a:spLocks noGrp="1"/>
          </p:cNvSpPr>
          <p:nvPr>
            <p:ph sz="half" idx="2"/>
          </p:nvPr>
        </p:nvSpPr>
        <p:spPr>
          <a:xfrm>
            <a:off x="282666" y="1150668"/>
            <a:ext cx="8609814" cy="515865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5290955"/>
              </p:ext>
            </p:extLst>
          </p:nvPr>
        </p:nvGraphicFramePr>
        <p:xfrm>
          <a:off x="251520" y="1052736"/>
          <a:ext cx="8609814" cy="7810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849"/>
                <a:gridCol w="3090609"/>
                <a:gridCol w="2738816"/>
                <a:gridCol w="2594540"/>
              </a:tblGrid>
              <a:tr h="96556">
                <a:tc rowSpan="3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ФУ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НИУ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ВИУ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Балтийский ФУ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Белгородский ГУ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Балтийский ФУ</a:t>
                      </a:r>
                      <a:endParaRPr lang="ru-RU" sz="12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</a:rPr>
                        <a:t>Северный ФУ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  <a:highlight>
                            <a:srgbClr val="00FF00"/>
                          </a:highlight>
                        </a:rPr>
                        <a:t>ВШЭ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ВШЭ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</a:rPr>
                        <a:t>Северо-</a:t>
                      </a:r>
                      <a:r>
                        <a:rPr lang="ru-RU" sz="1250" dirty="0" err="1" smtClean="0">
                          <a:effectLst/>
                        </a:rPr>
                        <a:t>Каквазский</a:t>
                      </a:r>
                      <a:r>
                        <a:rPr lang="ru-RU" sz="1250" dirty="0" smtClean="0">
                          <a:effectLst/>
                        </a:rPr>
                        <a:t> ФУ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Иркутский техн. ун-т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 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</a:rPr>
                        <a:t>Южный ФУ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Казанский техн. ун-т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dirty="0" smtClean="0">
                          <a:effectLst/>
                        </a:rPr>
                        <a:t>С.-</a:t>
                      </a:r>
                      <a:r>
                        <a:rPr lang="ru-RU" sz="1250" dirty="0" err="1" smtClean="0">
                          <a:effectLst/>
                        </a:rPr>
                        <a:t>Петерб</a:t>
                      </a:r>
                      <a:r>
                        <a:rPr lang="ru-RU" sz="1250" dirty="0" smtClean="0">
                          <a:effectLst/>
                        </a:rPr>
                        <a:t>. </a:t>
                      </a:r>
                      <a:r>
                        <a:rPr lang="ru-RU" sz="1250" dirty="0" err="1" smtClean="0">
                          <a:effectLst/>
                        </a:rPr>
                        <a:t>политехн</a:t>
                      </a:r>
                      <a:r>
                        <a:rPr lang="ru-RU" sz="1250" dirty="0" smtClean="0">
                          <a:effectLst/>
                        </a:rPr>
                        <a:t>. ун-т</a:t>
                      </a:r>
                      <a:endParaRPr lang="ru-RU" sz="12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</a:rPr>
                        <a:t>Крымский</a:t>
                      </a:r>
                      <a:r>
                        <a:rPr lang="ru-RU" sz="1250" baseline="0" dirty="0" smtClean="0">
                          <a:effectLst/>
                        </a:rPr>
                        <a:t> </a:t>
                      </a:r>
                      <a:r>
                        <a:rPr lang="ru-RU" sz="1250" dirty="0" smtClean="0">
                          <a:effectLst/>
                        </a:rPr>
                        <a:t>ФУ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Казанский </a:t>
                      </a:r>
                      <a:r>
                        <a:rPr lang="ru-RU" sz="1250" dirty="0" err="1">
                          <a:effectLst/>
                        </a:rPr>
                        <a:t>технол</a:t>
                      </a:r>
                      <a:r>
                        <a:rPr lang="ru-RU" sz="1250" dirty="0">
                          <a:effectLst/>
                        </a:rPr>
                        <a:t>. ун-т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 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Казанский (П) ФУ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Мордовский ГУ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Казанский (П) ФУ</a:t>
                      </a:r>
                      <a:endParaRPr lang="ru-RU" sz="12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Уральский ФУ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МАИ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Уральский ФУ</a:t>
                      </a:r>
                      <a:endParaRPr lang="ru-RU" sz="12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Сибирский ФУ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</a:rPr>
                        <a:t>МЭИ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Сибирский ФУ</a:t>
                      </a:r>
                      <a:endParaRPr lang="ru-RU" sz="12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</a:rPr>
                        <a:t>Северо-Восточный ФУ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highlight>
                            <a:srgbClr val="00FF00"/>
                          </a:highlight>
                        </a:rPr>
                        <a:t>МИФИ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МИФИ</a:t>
                      </a:r>
                      <a:endParaRPr lang="ru-RU" sz="12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Дальне-Восточный</a:t>
                      </a: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МИЭТ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Дальне-Восточный</a:t>
                      </a: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ru-RU" sz="1250" kern="1200" dirty="0" smtClean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У</a:t>
                      </a:r>
                      <a:endParaRPr lang="ru-RU" sz="12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 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МГСИ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 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МГТУ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 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highlight>
                            <a:srgbClr val="00FF00"/>
                          </a:highlight>
                        </a:rPr>
                        <a:t>МФТИ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МФТИ</a:t>
                      </a:r>
                      <a:endParaRPr lang="ru-RU" sz="12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 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dirty="0" err="1" smtClean="0">
                          <a:effectLst/>
                          <a:highlight>
                            <a:srgbClr val="00FF00"/>
                          </a:highlight>
                        </a:rPr>
                        <a:t>МИСиС</a:t>
                      </a:r>
                      <a:endParaRPr lang="ru-RU" sz="12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dirty="0" err="1" smtClean="0">
                          <a:effectLst/>
                          <a:highlight>
                            <a:srgbClr val="00FF00"/>
                          </a:highlight>
                        </a:rPr>
                        <a:t>МИСиС</a:t>
                      </a:r>
                      <a:endParaRPr lang="ru-RU" sz="12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 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highlight>
                            <a:srgbClr val="00FF00"/>
                          </a:highlight>
                        </a:rPr>
                        <a:t>Нижегородский ГУ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Нижегородский ГУ</a:t>
                      </a:r>
                      <a:endParaRPr lang="ru-RU" sz="12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 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highlight>
                            <a:srgbClr val="00FF00"/>
                          </a:highlight>
                        </a:rPr>
                        <a:t>Новосибирский ГУ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Новосибирский ГУ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 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Пермский ГУ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 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Пермский </a:t>
                      </a:r>
                      <a:r>
                        <a:rPr lang="ru-RU" sz="1250" dirty="0" err="1">
                          <a:effectLst/>
                        </a:rPr>
                        <a:t>политехн</a:t>
                      </a:r>
                      <a:r>
                        <a:rPr lang="ru-RU" sz="1250" dirty="0">
                          <a:effectLst/>
                        </a:rPr>
                        <a:t>. ун-т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</a:rPr>
                        <a:t>РУДН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РГМУ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 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РГУ нефти и газа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</a:rPr>
                        <a:t>МГМУ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 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highlight>
                            <a:srgbClr val="00FF00"/>
                          </a:highlight>
                        </a:rPr>
                        <a:t>Самарский </a:t>
                      </a:r>
                      <a:r>
                        <a:rPr lang="ru-RU" sz="1250" dirty="0" err="1">
                          <a:effectLst/>
                          <a:highlight>
                            <a:srgbClr val="00FF00"/>
                          </a:highlight>
                        </a:rPr>
                        <a:t>аэрокосм</a:t>
                      </a:r>
                      <a:r>
                        <a:rPr lang="ru-RU" sz="1250" dirty="0">
                          <a:effectLst/>
                          <a:highlight>
                            <a:srgbClr val="00FF00"/>
                          </a:highlight>
                        </a:rPr>
                        <a:t>. ун-т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 </a:t>
                      </a: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Самарский </a:t>
                      </a:r>
                      <a:r>
                        <a:rPr lang="ru-RU" sz="1250" dirty="0" err="1" smtClean="0">
                          <a:effectLst/>
                          <a:highlight>
                            <a:srgbClr val="00FF00"/>
                          </a:highlight>
                        </a:rPr>
                        <a:t>аэрокосм</a:t>
                      </a: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. ун-т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 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С.-Петерб. горный ун-т   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dirty="0">
                          <a:effectLst/>
                        </a:rPr>
                        <a:t> </a:t>
                      </a:r>
                      <a:r>
                        <a:rPr lang="ru-RU" sz="1250" dirty="0" smtClean="0">
                          <a:effectLst/>
                        </a:rPr>
                        <a:t>С.-</a:t>
                      </a:r>
                      <a:r>
                        <a:rPr lang="ru-RU" sz="1250" dirty="0" err="1" smtClean="0">
                          <a:effectLst/>
                        </a:rPr>
                        <a:t>Петерб</a:t>
                      </a:r>
                      <a:r>
                        <a:rPr lang="ru-RU" sz="1250" dirty="0" smtClean="0">
                          <a:effectLst/>
                        </a:rPr>
                        <a:t>. эл/</a:t>
                      </a:r>
                      <a:r>
                        <a:rPr lang="ru-RU" sz="1250" dirty="0" err="1" smtClean="0">
                          <a:effectLst/>
                        </a:rPr>
                        <a:t>техн</a:t>
                      </a:r>
                      <a:r>
                        <a:rPr lang="ru-RU" sz="1250" dirty="0" smtClean="0">
                          <a:effectLst/>
                        </a:rPr>
                        <a:t>. ун-т</a:t>
                      </a:r>
                      <a:endParaRPr lang="ru-RU" sz="12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С.-Петерб. политехн. ун-т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 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  <a:highlight>
                            <a:srgbClr val="00FF00"/>
                          </a:highlight>
                        </a:rPr>
                        <a:t>С.-Петерб. ун-т инф. тех.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С.-</a:t>
                      </a:r>
                      <a:r>
                        <a:rPr lang="ru-RU" sz="1250" dirty="0" err="1" smtClean="0">
                          <a:effectLst/>
                          <a:highlight>
                            <a:srgbClr val="00FF00"/>
                          </a:highlight>
                        </a:rPr>
                        <a:t>Петерб</a:t>
                      </a: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. ун-т инф. тех.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С.-</a:t>
                      </a:r>
                      <a:r>
                        <a:rPr lang="ru-RU" sz="1250" dirty="0" err="1">
                          <a:effectLst/>
                        </a:rPr>
                        <a:t>Петерб</a:t>
                      </a:r>
                      <a:r>
                        <a:rPr lang="ru-RU" sz="1250" dirty="0">
                          <a:effectLst/>
                        </a:rPr>
                        <a:t>. </a:t>
                      </a:r>
                      <a:r>
                        <a:rPr lang="ru-RU" sz="1250" dirty="0" err="1">
                          <a:effectLst/>
                        </a:rPr>
                        <a:t>академ</a:t>
                      </a:r>
                      <a:r>
                        <a:rPr lang="ru-RU" sz="1250" dirty="0">
                          <a:effectLst/>
                        </a:rPr>
                        <a:t>. ун-т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Саратовский ГУ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</a:rPr>
                        <a:t>Тюменский ГУ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 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highlight>
                            <a:srgbClr val="00FF00"/>
                          </a:highlight>
                        </a:rPr>
                        <a:t>Томский </a:t>
                      </a:r>
                      <a:r>
                        <a:rPr lang="ru-RU" sz="1250" dirty="0" err="1">
                          <a:effectLst/>
                          <a:highlight>
                            <a:srgbClr val="00FF00"/>
                          </a:highlight>
                        </a:rPr>
                        <a:t>политехн</a:t>
                      </a:r>
                      <a:r>
                        <a:rPr lang="ru-RU" sz="1250" dirty="0">
                          <a:effectLst/>
                          <a:highlight>
                            <a:srgbClr val="00FF00"/>
                          </a:highlight>
                        </a:rPr>
                        <a:t>. ун-т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Томский </a:t>
                      </a:r>
                      <a:r>
                        <a:rPr lang="ru-RU" sz="1250" dirty="0" err="1" smtClean="0">
                          <a:effectLst/>
                          <a:highlight>
                            <a:srgbClr val="00FF00"/>
                          </a:highlight>
                        </a:rPr>
                        <a:t>политехн</a:t>
                      </a: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. ун-т</a:t>
                      </a:r>
                      <a:endParaRPr lang="ru-RU" sz="12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 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  <a:highlight>
                            <a:srgbClr val="00FF00"/>
                          </a:highlight>
                        </a:rPr>
                        <a:t>Томский ГУ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Томский ГУ</a:t>
                      </a:r>
                      <a:endParaRPr lang="ru-RU" sz="12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9655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>
                          <a:effectLst/>
                        </a:rPr>
                        <a:t> </a:t>
                      </a:r>
                      <a:endParaRPr lang="ru-RU" sz="12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highlight>
                            <a:srgbClr val="00FF00"/>
                          </a:highlight>
                        </a:rPr>
                        <a:t>Южно-Уральский ГУ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highlight>
                            <a:srgbClr val="00FF00"/>
                          </a:highlight>
                        </a:rPr>
                        <a:t>Южно-Уральский ГУ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</a:tr>
              <a:tr h="135178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 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</a:rPr>
                        <a:t> 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5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2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1371" marR="3137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31371" marR="3137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31371" marR="3137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11191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2008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50800"/>
                <a:solidFill>
                  <a:srgbClr val="1D3E87"/>
                </a:solidFill>
              </a:rPr>
              <a:t>                               </a:t>
            </a:r>
            <a:endParaRPr lang="ru-RU" sz="25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68344" y="6534835"/>
            <a:ext cx="147565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© ТГУ 201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5</a:t>
            </a:r>
            <a:endParaRPr kumimoji="0" lang="ru-RU" sz="15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mbria"/>
              <a:cs typeface="Arial" pitchFamily="34" charset="0"/>
            </a:endParaRPr>
          </a:p>
        </p:txBody>
      </p:sp>
      <p:sp>
        <p:nvSpPr>
          <p:cNvPr id="17" name="Текст 10"/>
          <p:cNvSpPr txBox="1">
            <a:spLocks/>
          </p:cNvSpPr>
          <p:nvPr/>
        </p:nvSpPr>
        <p:spPr>
          <a:xfrm>
            <a:off x="251520" y="620688"/>
            <a:ext cx="8640960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dirty="0" smtClean="0"/>
              <a:t>1</a:t>
            </a:r>
            <a:r>
              <a:rPr lang="ru-RU" sz="2400" b="1" dirty="0"/>
              <a:t>. П</a:t>
            </a:r>
            <a:r>
              <a:rPr lang="en-US" sz="2400" b="1" dirty="0" err="1"/>
              <a:t>олитик</a:t>
            </a:r>
            <a:r>
              <a:rPr lang="ru-RU" sz="2400" b="1" dirty="0"/>
              <a:t>а… Управление</a:t>
            </a:r>
            <a:endParaRPr lang="en-US" sz="2400" b="1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68313" y="1628775"/>
            <a:ext cx="8424167" cy="413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одержимое 15"/>
          <p:cNvSpPr>
            <a:spLocks noGrp="1"/>
          </p:cNvSpPr>
          <p:nvPr>
            <p:ph sz="half" idx="2"/>
          </p:nvPr>
        </p:nvSpPr>
        <p:spPr>
          <a:xfrm>
            <a:off x="251520" y="1142984"/>
            <a:ext cx="8640960" cy="51663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18" name="Содержимое 15"/>
          <p:cNvSpPr>
            <a:spLocks noGrp="1"/>
          </p:cNvSpPr>
          <p:nvPr>
            <p:ph sz="half" idx="2"/>
          </p:nvPr>
        </p:nvSpPr>
        <p:spPr>
          <a:xfrm>
            <a:off x="403920" y="1295384"/>
            <a:ext cx="8640960" cy="5166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1991 </a:t>
            </a:r>
            <a:r>
              <a:rPr lang="ru-RU" sz="2400" dirty="0"/>
              <a:t>– Министерство </a:t>
            </a:r>
            <a:r>
              <a:rPr lang="ru-RU" sz="2400" dirty="0" smtClean="0"/>
              <a:t>образования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1996 – </a:t>
            </a:r>
            <a:r>
              <a:rPr lang="ru-RU" sz="2400" dirty="0"/>
              <a:t>Министерство общего и профессионального </a:t>
            </a:r>
            <a:r>
              <a:rPr lang="ru-RU" sz="2400" dirty="0" smtClean="0"/>
              <a:t>образования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1999 – </a:t>
            </a:r>
            <a:r>
              <a:rPr lang="ru-RU" sz="2400" dirty="0"/>
              <a:t>Министерство </a:t>
            </a:r>
            <a:r>
              <a:rPr lang="ru-RU" sz="2400" dirty="0" smtClean="0"/>
              <a:t>образования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2004 – Министерство </a:t>
            </a:r>
            <a:r>
              <a:rPr lang="ru-RU" sz="2400" dirty="0"/>
              <a:t>образования и </a:t>
            </a:r>
            <a:r>
              <a:rPr lang="ru-RU" sz="2400" dirty="0" smtClean="0"/>
              <a:t>науки</a:t>
            </a:r>
            <a:endParaRPr lang="ru-RU" sz="24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2400" dirty="0" smtClean="0"/>
              <a:t>Министры</a:t>
            </a:r>
            <a:endParaRPr lang="ru-RU" sz="2400" dirty="0"/>
          </a:p>
          <a:p>
            <a:r>
              <a:rPr lang="ru-RU" sz="2400" dirty="0"/>
              <a:t>Ткаченко </a:t>
            </a:r>
            <a:r>
              <a:rPr lang="ru-RU" sz="2400" dirty="0" smtClean="0"/>
              <a:t>Е.В. </a:t>
            </a:r>
            <a:r>
              <a:rPr lang="ru-RU" sz="2400" dirty="0"/>
              <a:t>(1992–1996)</a:t>
            </a:r>
          </a:p>
          <a:p>
            <a:r>
              <a:rPr lang="ru-RU" sz="2400" dirty="0" err="1"/>
              <a:t>Кинелев</a:t>
            </a:r>
            <a:r>
              <a:rPr lang="ru-RU" sz="2400" dirty="0"/>
              <a:t> </a:t>
            </a:r>
            <a:r>
              <a:rPr lang="ru-RU" sz="2400" dirty="0" smtClean="0"/>
              <a:t>В.Г. </a:t>
            </a:r>
            <a:r>
              <a:rPr lang="ru-RU" sz="2400" dirty="0"/>
              <a:t>(1996–1998)</a:t>
            </a:r>
          </a:p>
          <a:p>
            <a:r>
              <a:rPr lang="ru-RU" sz="2400" dirty="0"/>
              <a:t>Тихонов </a:t>
            </a:r>
            <a:r>
              <a:rPr lang="ru-RU" sz="2400" dirty="0" smtClean="0"/>
              <a:t>А.Н. </a:t>
            </a:r>
            <a:r>
              <a:rPr lang="ru-RU" sz="2400" dirty="0"/>
              <a:t>(март–сент. 1998)</a:t>
            </a:r>
          </a:p>
          <a:p>
            <a:r>
              <a:rPr lang="ru-RU" sz="2400" dirty="0"/>
              <a:t>Филиппов </a:t>
            </a:r>
            <a:r>
              <a:rPr lang="ru-RU" sz="2400" dirty="0" smtClean="0"/>
              <a:t>В.М. </a:t>
            </a:r>
            <a:r>
              <a:rPr lang="ru-RU" sz="2400" dirty="0"/>
              <a:t>(1998–2004)</a:t>
            </a:r>
          </a:p>
          <a:p>
            <a:r>
              <a:rPr lang="ru-RU" sz="2400" dirty="0"/>
              <a:t>Фурсенко </a:t>
            </a:r>
            <a:r>
              <a:rPr lang="ru-RU" sz="2400" dirty="0" smtClean="0"/>
              <a:t>А.А. </a:t>
            </a:r>
            <a:r>
              <a:rPr lang="ru-RU" sz="2400" dirty="0"/>
              <a:t>(2004–2012)</a:t>
            </a:r>
          </a:p>
          <a:p>
            <a:r>
              <a:rPr lang="ru-RU" sz="2400" dirty="0"/>
              <a:t>Ливанов </a:t>
            </a:r>
            <a:r>
              <a:rPr lang="ru-RU" sz="2400" dirty="0" smtClean="0"/>
              <a:t>Д.В. </a:t>
            </a:r>
            <a:r>
              <a:rPr lang="ru-RU" sz="2400" dirty="0"/>
              <a:t>(с 2012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4698669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2008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50800"/>
                <a:solidFill>
                  <a:srgbClr val="1D3E87"/>
                </a:solidFill>
              </a:rPr>
              <a:t>                               </a:t>
            </a:r>
            <a:endParaRPr lang="ru-RU" sz="25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68344" y="6534835"/>
            <a:ext cx="147565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© ТГУ 201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5</a:t>
            </a:r>
            <a:endParaRPr kumimoji="0" lang="ru-RU" sz="15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mbria"/>
              <a:cs typeface="Arial" pitchFamily="34" charset="0"/>
            </a:endParaRPr>
          </a:p>
        </p:txBody>
      </p:sp>
      <p:sp>
        <p:nvSpPr>
          <p:cNvPr id="17" name="Текст 10"/>
          <p:cNvSpPr txBox="1">
            <a:spLocks/>
          </p:cNvSpPr>
          <p:nvPr/>
        </p:nvSpPr>
        <p:spPr>
          <a:xfrm>
            <a:off x="251520" y="620688"/>
            <a:ext cx="8640960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dirty="0" smtClean="0"/>
              <a:t>2</a:t>
            </a:r>
            <a:r>
              <a:rPr lang="ru-RU" sz="2400" b="1" dirty="0"/>
              <a:t>. Ч</a:t>
            </a:r>
            <a:r>
              <a:rPr lang="en-US" sz="2400" b="1" dirty="0" err="1"/>
              <a:t>ерты</a:t>
            </a:r>
            <a:r>
              <a:rPr lang="en-US" sz="2400" b="1" dirty="0"/>
              <a:t> </a:t>
            </a:r>
            <a:r>
              <a:rPr lang="en-US" sz="2400" b="1" dirty="0" err="1"/>
              <a:t>высшей</a:t>
            </a:r>
            <a:r>
              <a:rPr lang="en-US" sz="2400" b="1" dirty="0"/>
              <a:t> </a:t>
            </a:r>
            <a:r>
              <a:rPr lang="en-US" sz="2400" b="1" dirty="0" err="1"/>
              <a:t>школы</a:t>
            </a:r>
            <a:r>
              <a:rPr lang="en-US" sz="2400" b="1" dirty="0"/>
              <a:t> 1990–2010-х</a:t>
            </a:r>
            <a:endParaRPr lang="ru-RU" sz="2400" b="1" dirty="0"/>
          </a:p>
          <a:p>
            <a:pPr algn="ctr"/>
            <a:endParaRPr lang="ru-RU" sz="2400" b="1" dirty="0"/>
          </a:p>
          <a:p>
            <a:pPr algn="ctr"/>
            <a:endParaRPr lang="ru-RU" sz="2400" b="1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124743"/>
            <a:ext cx="8363271" cy="5255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endParaRPr lang="ru-RU" dirty="0" smtClean="0">
              <a:latin typeface="Arial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одержимое 15"/>
          <p:cNvSpPr>
            <a:spLocks noGrp="1"/>
          </p:cNvSpPr>
          <p:nvPr>
            <p:ph sz="half" idx="2"/>
          </p:nvPr>
        </p:nvSpPr>
        <p:spPr>
          <a:xfrm>
            <a:off x="403920" y="1295384"/>
            <a:ext cx="8640960" cy="5166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1. Массовость </a:t>
            </a:r>
            <a:r>
              <a:rPr lang="ru-RU" sz="2400" dirty="0" smtClean="0"/>
              <a:t>образования</a:t>
            </a: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2. </a:t>
            </a:r>
            <a:r>
              <a:rPr lang="ru-RU" sz="2400" dirty="0"/>
              <a:t>Коммерциализация образования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3. </a:t>
            </a:r>
            <a:r>
              <a:rPr lang="ru-RU" sz="2400" dirty="0"/>
              <a:t>«</a:t>
            </a:r>
            <a:r>
              <a:rPr lang="ru-RU" sz="2400" dirty="0" err="1"/>
              <a:t>Университетализация</a:t>
            </a:r>
            <a:r>
              <a:rPr lang="ru-RU" sz="2400" dirty="0"/>
              <a:t>» высшего образования</a:t>
            </a:r>
          </a:p>
          <a:p>
            <a:pPr marL="0" indent="0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13554001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2008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50800"/>
                <a:solidFill>
                  <a:srgbClr val="1D3E87"/>
                </a:solidFill>
              </a:rPr>
              <a:t>                               </a:t>
            </a:r>
            <a:endParaRPr lang="ru-RU" sz="25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68344" y="6534835"/>
            <a:ext cx="147565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© ТГУ 201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5</a:t>
            </a:r>
            <a:endParaRPr kumimoji="0" lang="ru-RU" sz="15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mbria"/>
              <a:cs typeface="Arial" pitchFamily="34" charset="0"/>
            </a:endParaRPr>
          </a:p>
        </p:txBody>
      </p:sp>
      <p:sp>
        <p:nvSpPr>
          <p:cNvPr id="17" name="Текст 10"/>
          <p:cNvSpPr txBox="1">
            <a:spLocks/>
          </p:cNvSpPr>
          <p:nvPr/>
        </p:nvSpPr>
        <p:spPr>
          <a:xfrm>
            <a:off x="251520" y="620688"/>
            <a:ext cx="8640960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dirty="0" smtClean="0"/>
              <a:t>2</a:t>
            </a:r>
            <a:r>
              <a:rPr lang="ru-RU" sz="2400" b="1" dirty="0"/>
              <a:t>. Ч</a:t>
            </a:r>
            <a:r>
              <a:rPr lang="en-US" sz="2400" b="1" dirty="0" err="1"/>
              <a:t>ерты</a:t>
            </a:r>
            <a:r>
              <a:rPr lang="en-US" sz="2400" b="1" dirty="0"/>
              <a:t> </a:t>
            </a:r>
            <a:r>
              <a:rPr lang="en-US" sz="2400" b="1" dirty="0" err="1"/>
              <a:t>высшей</a:t>
            </a:r>
            <a:r>
              <a:rPr lang="en-US" sz="2400" b="1" dirty="0"/>
              <a:t> </a:t>
            </a:r>
            <a:r>
              <a:rPr lang="en-US" sz="2400" b="1" dirty="0" err="1" smtClean="0"/>
              <a:t>школы</a:t>
            </a:r>
            <a:r>
              <a:rPr lang="ru-RU" sz="2400" b="1" dirty="0" smtClean="0"/>
              <a:t>… </a:t>
            </a:r>
            <a:r>
              <a:rPr lang="ru-RU" sz="2400" b="1" dirty="0"/>
              <a:t>Массовость</a:t>
            </a:r>
            <a:r>
              <a:rPr lang="ru-RU" sz="2400" dirty="0"/>
              <a:t> </a:t>
            </a:r>
            <a:endParaRPr lang="ru-RU" sz="2400" b="1" dirty="0"/>
          </a:p>
          <a:p>
            <a:pPr algn="ctr"/>
            <a:endParaRPr lang="ru-RU" sz="2400" b="1" dirty="0"/>
          </a:p>
          <a:p>
            <a:pPr algn="ctr"/>
            <a:endParaRPr lang="ru-RU" sz="2400" b="1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124743"/>
            <a:ext cx="8363271" cy="5255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endParaRPr lang="ru-RU" dirty="0" smtClean="0">
              <a:latin typeface="Arial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47545539"/>
              </p:ext>
            </p:extLst>
          </p:nvPr>
        </p:nvGraphicFramePr>
        <p:xfrm>
          <a:off x="403225" y="1295400"/>
          <a:ext cx="8642350" cy="516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345297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2008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50800"/>
                <a:solidFill>
                  <a:srgbClr val="1D3E87"/>
                </a:solidFill>
              </a:rPr>
              <a:t>                               </a:t>
            </a:r>
            <a:endParaRPr lang="ru-RU" sz="25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68344" y="6534835"/>
            <a:ext cx="147565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© ТГУ 201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5</a:t>
            </a:r>
            <a:endParaRPr kumimoji="0" lang="ru-RU" sz="15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mbria"/>
              <a:cs typeface="Arial" pitchFamily="34" charset="0"/>
            </a:endParaRPr>
          </a:p>
        </p:txBody>
      </p:sp>
      <p:sp>
        <p:nvSpPr>
          <p:cNvPr id="17" name="Текст 10"/>
          <p:cNvSpPr txBox="1">
            <a:spLocks/>
          </p:cNvSpPr>
          <p:nvPr/>
        </p:nvSpPr>
        <p:spPr>
          <a:xfrm>
            <a:off x="251520" y="620688"/>
            <a:ext cx="8640960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dirty="0" smtClean="0"/>
              <a:t>2</a:t>
            </a:r>
            <a:r>
              <a:rPr lang="ru-RU" sz="2400" b="1" dirty="0"/>
              <a:t>. Ч</a:t>
            </a:r>
            <a:r>
              <a:rPr lang="en-US" sz="2400" b="1" dirty="0" err="1"/>
              <a:t>ерты</a:t>
            </a:r>
            <a:r>
              <a:rPr lang="en-US" sz="2400" b="1" dirty="0"/>
              <a:t> </a:t>
            </a:r>
            <a:r>
              <a:rPr lang="en-US" sz="2400" b="1" dirty="0" err="1"/>
              <a:t>высшей</a:t>
            </a:r>
            <a:r>
              <a:rPr lang="en-US" sz="2400" b="1" dirty="0"/>
              <a:t> </a:t>
            </a:r>
            <a:r>
              <a:rPr lang="en-US" sz="2400" b="1" dirty="0" err="1" smtClean="0"/>
              <a:t>школы</a:t>
            </a:r>
            <a:r>
              <a:rPr lang="ru-RU" sz="2400" b="1" dirty="0" smtClean="0"/>
              <a:t>… </a:t>
            </a:r>
            <a:r>
              <a:rPr lang="ru-RU" sz="2400" b="1" dirty="0"/>
              <a:t>Коммерциализация</a:t>
            </a:r>
          </a:p>
          <a:p>
            <a:pPr algn="ctr"/>
            <a:endParaRPr lang="ru-RU" sz="2400" b="1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124743"/>
            <a:ext cx="8363271" cy="5255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endParaRPr lang="ru-RU" dirty="0" smtClean="0">
              <a:latin typeface="Arial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одержимое 15"/>
          <p:cNvSpPr>
            <a:spLocks noGrp="1"/>
          </p:cNvSpPr>
          <p:nvPr>
            <p:ph sz="half" idx="2"/>
          </p:nvPr>
        </p:nvSpPr>
        <p:spPr>
          <a:xfrm>
            <a:off x="403920" y="1295384"/>
            <a:ext cx="8640960" cy="5166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Два явления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создание </a:t>
            </a:r>
            <a:r>
              <a:rPr lang="ru-RU" sz="2400" dirty="0"/>
              <a:t>негосударственных </a:t>
            </a:r>
            <a:r>
              <a:rPr lang="ru-RU" sz="2400" dirty="0" smtClean="0"/>
              <a:t>вузов</a:t>
            </a:r>
          </a:p>
          <a:p>
            <a:r>
              <a:rPr lang="ru-RU" sz="2400" dirty="0" smtClean="0"/>
              <a:t>создание системы </a:t>
            </a:r>
            <a:r>
              <a:rPr lang="ru-RU" sz="2400" dirty="0"/>
              <a:t>платных </a:t>
            </a:r>
            <a:r>
              <a:rPr lang="ru-RU" sz="2400" dirty="0" err="1" smtClean="0"/>
              <a:t>образоват</a:t>
            </a:r>
            <a:r>
              <a:rPr lang="ru-RU" sz="2400" dirty="0" smtClean="0"/>
              <a:t>. </a:t>
            </a:r>
            <a:r>
              <a:rPr lang="ru-RU" sz="2400" dirty="0"/>
              <a:t>услуг в </a:t>
            </a:r>
            <a:r>
              <a:rPr lang="ru-RU" sz="2400" dirty="0" smtClean="0"/>
              <a:t>гос. вузах</a:t>
            </a: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2002/03 </a:t>
            </a:r>
            <a:r>
              <a:rPr lang="ru-RU" sz="2400" dirty="0" err="1" smtClean="0"/>
              <a:t>уч.г</a:t>
            </a:r>
            <a:r>
              <a:rPr lang="ru-RU" sz="2400" dirty="0" smtClean="0"/>
              <a:t>.: </a:t>
            </a:r>
            <a:r>
              <a:rPr lang="ru-RU" sz="2400" dirty="0"/>
              <a:t>«</a:t>
            </a:r>
            <a:r>
              <a:rPr lang="ru-RU" sz="2400" dirty="0" err="1"/>
              <a:t>платников</a:t>
            </a:r>
            <a:r>
              <a:rPr lang="ru-RU" sz="2400" dirty="0"/>
              <a:t>» </a:t>
            </a:r>
            <a:r>
              <a:rPr lang="ru-RU" sz="2400" dirty="0" smtClean="0"/>
              <a:t>стало больше </a:t>
            </a:r>
            <a:r>
              <a:rPr lang="ru-RU" sz="2400" dirty="0"/>
              <a:t>«бюджетников</a:t>
            </a:r>
            <a:r>
              <a:rPr lang="ru-RU" sz="2400" dirty="0" smtClean="0"/>
              <a:t>» – </a:t>
            </a:r>
            <a:r>
              <a:rPr lang="ru-RU" sz="2400" dirty="0"/>
              <a:t>переломная </a:t>
            </a:r>
            <a:r>
              <a:rPr lang="ru-RU" sz="2400" dirty="0" smtClean="0"/>
              <a:t>точка.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6784798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2008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50800"/>
                <a:solidFill>
                  <a:srgbClr val="1D3E87"/>
                </a:solidFill>
              </a:rPr>
              <a:t>                               </a:t>
            </a:r>
            <a:endParaRPr lang="ru-RU" sz="25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68344" y="6534835"/>
            <a:ext cx="147565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© ТГУ 201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5</a:t>
            </a:r>
            <a:endParaRPr kumimoji="0" lang="ru-RU" sz="15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mbria"/>
              <a:cs typeface="Arial" pitchFamily="34" charset="0"/>
            </a:endParaRPr>
          </a:p>
        </p:txBody>
      </p:sp>
      <p:sp>
        <p:nvSpPr>
          <p:cNvPr id="17" name="Текст 10"/>
          <p:cNvSpPr txBox="1">
            <a:spLocks/>
          </p:cNvSpPr>
          <p:nvPr/>
        </p:nvSpPr>
        <p:spPr>
          <a:xfrm>
            <a:off x="251520" y="620688"/>
            <a:ext cx="8640960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dirty="0" smtClean="0"/>
              <a:t>2</a:t>
            </a:r>
            <a:r>
              <a:rPr lang="ru-RU" sz="2400" b="1" dirty="0"/>
              <a:t>. Ч</a:t>
            </a:r>
            <a:r>
              <a:rPr lang="en-US" sz="2400" b="1" dirty="0" err="1"/>
              <a:t>ерты</a:t>
            </a:r>
            <a:r>
              <a:rPr lang="en-US" sz="2400" b="1" dirty="0"/>
              <a:t> </a:t>
            </a:r>
            <a:r>
              <a:rPr lang="en-US" sz="2400" b="1" dirty="0" err="1"/>
              <a:t>высшей</a:t>
            </a:r>
            <a:r>
              <a:rPr lang="en-US" sz="2400" b="1" dirty="0"/>
              <a:t> </a:t>
            </a:r>
            <a:r>
              <a:rPr lang="en-US" sz="2400" b="1" dirty="0" err="1" smtClean="0"/>
              <a:t>школы</a:t>
            </a:r>
            <a:r>
              <a:rPr lang="ru-RU" sz="2400" b="1" dirty="0"/>
              <a:t>…</a:t>
            </a:r>
            <a:r>
              <a:rPr lang="en-US" sz="2400" b="1" dirty="0"/>
              <a:t> </a:t>
            </a:r>
            <a:r>
              <a:rPr lang="ru-RU" sz="2400" b="1" dirty="0"/>
              <a:t>«</a:t>
            </a:r>
            <a:r>
              <a:rPr lang="ru-RU" sz="2400" b="1" dirty="0" err="1"/>
              <a:t>Университетализация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124743"/>
            <a:ext cx="8363271" cy="5255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endParaRPr lang="ru-RU" dirty="0" smtClean="0">
              <a:latin typeface="Arial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одержимое 15"/>
          <p:cNvSpPr>
            <a:spLocks noGrp="1"/>
          </p:cNvSpPr>
          <p:nvPr>
            <p:ph sz="half" idx="2"/>
          </p:nvPr>
        </p:nvSpPr>
        <p:spPr>
          <a:xfrm>
            <a:off x="403920" y="1295384"/>
            <a:ext cx="8640960" cy="5166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Погоня </a:t>
            </a:r>
            <a:r>
              <a:rPr lang="ru-RU" sz="2400" dirty="0"/>
              <a:t>за красивым словом «Университет»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2010: из </a:t>
            </a:r>
            <a:r>
              <a:rPr lang="ru-RU" sz="2400" dirty="0"/>
              <a:t>1100 вузов 360 </a:t>
            </a:r>
            <a:r>
              <a:rPr lang="ru-RU" sz="2400" dirty="0" smtClean="0"/>
              <a:t>– университеты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		</a:t>
            </a:r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	Ассоциация классических университетов 				России</a:t>
            </a:r>
            <a:r>
              <a:rPr lang="ru-RU" sz="2400" dirty="0"/>
              <a:t> </a:t>
            </a:r>
            <a:r>
              <a:rPr lang="ru-RU" sz="2400" dirty="0" smtClean="0"/>
              <a:t>(</a:t>
            </a:r>
            <a:r>
              <a:rPr lang="en-US" sz="2400" dirty="0" smtClean="0">
                <a:hlinkClick r:id="rId3"/>
              </a:rPr>
              <a:t>www.acur.msu.ru</a:t>
            </a:r>
            <a:r>
              <a:rPr lang="ru-RU" sz="2400" dirty="0" smtClean="0"/>
              <a:t>) – 44 университета</a:t>
            </a: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10" y="3284984"/>
            <a:ext cx="13335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5768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2008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50800"/>
                <a:solidFill>
                  <a:srgbClr val="1D3E87"/>
                </a:solidFill>
              </a:rPr>
              <a:t>                               </a:t>
            </a:r>
            <a:endParaRPr lang="ru-RU" sz="25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68344" y="6534835"/>
            <a:ext cx="147565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© ТГУ 201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5</a:t>
            </a:r>
            <a:endParaRPr kumimoji="0" lang="ru-RU" sz="15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mbria"/>
              <a:cs typeface="Arial" pitchFamily="34" charset="0"/>
            </a:endParaRPr>
          </a:p>
        </p:txBody>
      </p:sp>
      <p:sp>
        <p:nvSpPr>
          <p:cNvPr id="17" name="Текст 10"/>
          <p:cNvSpPr txBox="1">
            <a:spLocks/>
          </p:cNvSpPr>
          <p:nvPr/>
        </p:nvSpPr>
        <p:spPr>
          <a:xfrm>
            <a:off x="251520" y="620688"/>
            <a:ext cx="8640960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dirty="0" smtClean="0"/>
              <a:t>3. </a:t>
            </a:r>
            <a:r>
              <a:rPr lang="ru-RU" sz="2400" b="1" dirty="0"/>
              <a:t>П</a:t>
            </a:r>
            <a:r>
              <a:rPr lang="en-US" sz="2400" b="1" dirty="0" err="1"/>
              <a:t>ерспективы</a:t>
            </a:r>
            <a:r>
              <a:rPr lang="en-US" sz="2400" b="1" dirty="0"/>
              <a:t> </a:t>
            </a:r>
            <a:r>
              <a:rPr lang="en-US" sz="2400" b="1" dirty="0" err="1"/>
              <a:t>высшего</a:t>
            </a:r>
            <a:r>
              <a:rPr lang="en-US" sz="2400" b="1" dirty="0"/>
              <a:t> </a:t>
            </a:r>
            <a:r>
              <a:rPr lang="en-US" sz="2400" b="1" dirty="0" err="1"/>
              <a:t>образования</a:t>
            </a:r>
            <a:r>
              <a:rPr lang="en-US" sz="2400" b="1" dirty="0"/>
              <a:t> в </a:t>
            </a:r>
            <a:r>
              <a:rPr lang="en-US" sz="2400" b="1" dirty="0" err="1"/>
              <a:t>России</a:t>
            </a:r>
            <a:endParaRPr lang="ru-RU" sz="2400" b="1" dirty="0"/>
          </a:p>
          <a:p>
            <a:pPr algn="ctr"/>
            <a:endParaRPr lang="ru-RU" sz="2400" b="1" dirty="0"/>
          </a:p>
          <a:p>
            <a:pPr algn="ctr"/>
            <a:endParaRPr lang="ru-RU" sz="2400" b="1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124743"/>
            <a:ext cx="8363271" cy="5255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endParaRPr lang="ru-RU" dirty="0" smtClean="0">
              <a:latin typeface="Arial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одержимое 15"/>
          <p:cNvSpPr>
            <a:spLocks noGrp="1"/>
          </p:cNvSpPr>
          <p:nvPr>
            <p:ph sz="half" idx="2"/>
          </p:nvPr>
        </p:nvSpPr>
        <p:spPr>
          <a:xfrm>
            <a:off x="403920" y="1295384"/>
            <a:ext cx="8640960" cy="5166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Преемственность и новаторство в высшем образовании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u="sng" dirty="0" smtClean="0"/>
              <a:t>советское наследие</a:t>
            </a:r>
          </a:p>
          <a:p>
            <a:r>
              <a:rPr lang="ru-RU" sz="2400" dirty="0" smtClean="0"/>
              <a:t>номенклатура специальностей</a:t>
            </a:r>
          </a:p>
          <a:p>
            <a:r>
              <a:rPr lang="ru-RU" sz="2400" dirty="0"/>
              <a:t>у</a:t>
            </a:r>
            <a:r>
              <a:rPr lang="ru-RU" sz="2400" dirty="0" smtClean="0"/>
              <a:t>ченые степени и звания</a:t>
            </a:r>
          </a:p>
          <a:p>
            <a:r>
              <a:rPr lang="ru-RU" sz="2400" dirty="0"/>
              <a:t>ф</a:t>
            </a:r>
            <a:r>
              <a:rPr lang="ru-RU" sz="2400" dirty="0" smtClean="0"/>
              <a:t>ормы учебного процесса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u="sng" dirty="0" smtClean="0"/>
              <a:t>новые вызовы</a:t>
            </a:r>
            <a:endParaRPr lang="ru-RU" sz="2400" u="sng" dirty="0"/>
          </a:p>
          <a:p>
            <a:r>
              <a:rPr lang="ru-RU" sz="2400" dirty="0" err="1" smtClean="0"/>
              <a:t>рейтингование</a:t>
            </a:r>
            <a:endParaRPr lang="ru-RU" sz="2400" dirty="0" smtClean="0"/>
          </a:p>
          <a:p>
            <a:r>
              <a:rPr lang="ru-RU" sz="2400" dirty="0"/>
              <a:t>м</a:t>
            </a:r>
            <a:r>
              <a:rPr lang="ru-RU" sz="2400" dirty="0" smtClean="0"/>
              <a:t>ировой </a:t>
            </a:r>
            <a:r>
              <a:rPr lang="ru-RU" sz="2400" dirty="0" smtClean="0"/>
              <a:t>контекст; бол. </a:t>
            </a:r>
            <a:r>
              <a:rPr lang="ru-RU" sz="2400" dirty="0" err="1" smtClean="0"/>
              <a:t>п</a:t>
            </a:r>
            <a:r>
              <a:rPr lang="ru-RU" sz="2400" dirty="0" err="1" smtClean="0"/>
              <a:t>р-сс</a:t>
            </a:r>
            <a:endParaRPr lang="ru-RU" sz="2400" dirty="0" smtClean="0"/>
          </a:p>
          <a:p>
            <a:r>
              <a:rPr lang="ru-RU" sz="2400" dirty="0"/>
              <a:t>з</a:t>
            </a:r>
            <a:r>
              <a:rPr lang="ru-RU" sz="2400" dirty="0" smtClean="0"/>
              <a:t>апрос  </a:t>
            </a:r>
            <a:r>
              <a:rPr lang="ru-RU" sz="2400" dirty="0" smtClean="0"/>
              <a:t>на </a:t>
            </a:r>
            <a:r>
              <a:rPr lang="ru-RU" sz="2400" dirty="0" smtClean="0"/>
              <a:t> новые  формы  учебы</a:t>
            </a:r>
            <a:endParaRPr lang="ru-RU" sz="2400" dirty="0" smtClean="0"/>
          </a:p>
        </p:txBody>
      </p:sp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627932459"/>
              </p:ext>
            </p:extLst>
          </p:nvPr>
        </p:nvGraphicFramePr>
        <p:xfrm>
          <a:off x="5436096" y="2276872"/>
          <a:ext cx="3168352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743405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60" y="548680"/>
            <a:ext cx="7848872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1560" y="116632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Национальный исследовательский Томский государственный университет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11560" y="6453336"/>
            <a:ext cx="7848872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75856" y="6488668"/>
            <a:ext cx="23762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© ТГУ 201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5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mbria"/>
              <a:cs typeface="Arial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4932040" y="893339"/>
            <a:ext cx="4211960" cy="3413410"/>
          </a:xfrm>
          <a:prstGeom prst="rect">
            <a:avLst/>
          </a:prstGeom>
          <a:ln w="12700">
            <a:noFill/>
            <a:prstDash val="sysDash"/>
          </a:ln>
        </p:spPr>
        <p:txBody>
          <a:bodyPr>
            <a:normAutofit fontScale="90000"/>
          </a:bodyPr>
          <a:lstStyle>
            <a:lvl1pPr>
              <a:defRPr sz="5700" b="1" i="0" baseline="0"/>
            </a:lvl1pPr>
          </a:lstStyle>
          <a:p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3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</a:t>
            </a: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  <a:b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3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3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3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3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3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3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0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Михаил Викторович Грибовский</a:t>
            </a:r>
            <a:endParaRPr lang="ru-RU" sz="2000" b="0" kern="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4" descr="IMG_802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28670"/>
            <a:ext cx="4646349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2008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50800"/>
                <a:solidFill>
                  <a:srgbClr val="1D3E87"/>
                </a:solidFill>
              </a:rPr>
              <a:t>                               </a:t>
            </a:r>
            <a:endParaRPr lang="ru-RU" sz="25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251520" y="1142984"/>
            <a:ext cx="8640960" cy="5166336"/>
          </a:xfrm>
        </p:spPr>
        <p:txBody>
          <a:bodyPr>
            <a:noAutofit/>
          </a:bodyPr>
          <a:lstStyle/>
          <a:p>
            <a:pPr marL="548640" indent="-411480">
              <a:lnSpc>
                <a:spcPct val="80000"/>
              </a:lnSpc>
              <a:buClr>
                <a:srgbClr val="000099"/>
              </a:buClr>
              <a:buSzPct val="100000"/>
              <a:buNone/>
              <a:defRPr/>
            </a:pPr>
            <a:endParaRPr lang="en-US" sz="2400" dirty="0" smtClean="0"/>
          </a:p>
          <a:p>
            <a:pPr marL="514350" indent="-514350">
              <a:buFont typeface="Arial" pitchFamily="34" charset="0"/>
              <a:buAutoNum type="romanUcPeriod"/>
            </a:pPr>
            <a:r>
              <a:rPr lang="ru-RU" sz="2400" b="1" dirty="0" smtClean="0"/>
              <a:t>П</a:t>
            </a:r>
            <a:r>
              <a:rPr lang="en-US" sz="2400" b="1" dirty="0" err="1" smtClean="0"/>
              <a:t>олитик</a:t>
            </a:r>
            <a:r>
              <a:rPr lang="ru-RU" sz="2400" b="1" dirty="0" smtClean="0"/>
              <a:t>а</a:t>
            </a:r>
            <a:r>
              <a:rPr lang="en-US" sz="2400" b="1" dirty="0" smtClean="0"/>
              <a:t> </a:t>
            </a:r>
            <a:r>
              <a:rPr lang="en-US" sz="2400" b="1" dirty="0"/>
              <a:t>в </a:t>
            </a:r>
            <a:r>
              <a:rPr lang="en-US" sz="2400" b="1" dirty="0" err="1"/>
              <a:t>отношении</a:t>
            </a:r>
            <a:r>
              <a:rPr lang="en-US" sz="2400" b="1" dirty="0"/>
              <a:t> </a:t>
            </a:r>
            <a:r>
              <a:rPr lang="en-US" sz="2400" b="1" dirty="0" err="1"/>
              <a:t>высшего</a:t>
            </a:r>
            <a:r>
              <a:rPr lang="en-US" sz="2400" b="1" dirty="0"/>
              <a:t> </a:t>
            </a:r>
            <a:r>
              <a:rPr lang="en-US" sz="2400" b="1" dirty="0" err="1" smtClean="0"/>
              <a:t>образования</a:t>
            </a:r>
            <a:endParaRPr lang="en-US" sz="2400" b="1" dirty="0"/>
          </a:p>
          <a:p>
            <a:pPr marL="514350" indent="-514350">
              <a:buFont typeface="Arial" pitchFamily="34" charset="0"/>
              <a:buAutoNum type="romanUcPeriod"/>
            </a:pPr>
            <a:r>
              <a:rPr lang="ru-RU" sz="2400" b="1" dirty="0" smtClean="0"/>
              <a:t>Ч</a:t>
            </a:r>
            <a:r>
              <a:rPr lang="en-US" sz="2400" b="1" dirty="0" err="1" smtClean="0"/>
              <a:t>ерты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высшей</a:t>
            </a:r>
            <a:r>
              <a:rPr lang="en-US" sz="2400" b="1" dirty="0" smtClean="0"/>
              <a:t> </a:t>
            </a:r>
            <a:r>
              <a:rPr lang="en-US" sz="2400" b="1" dirty="0" err="1"/>
              <a:t>школы</a:t>
            </a:r>
            <a:r>
              <a:rPr lang="en-US" sz="2400" b="1" dirty="0"/>
              <a:t> </a:t>
            </a:r>
            <a:r>
              <a:rPr lang="en-US" sz="2400" b="1" dirty="0" smtClean="0"/>
              <a:t>1990–2010-х</a:t>
            </a:r>
            <a:endParaRPr lang="ru-RU" sz="2400" b="1" dirty="0"/>
          </a:p>
          <a:p>
            <a:pPr marL="514350" indent="-514350">
              <a:buFont typeface="Arial" pitchFamily="34" charset="0"/>
              <a:buAutoNum type="romanUcPeriod"/>
            </a:pPr>
            <a:r>
              <a:rPr lang="ru-RU" sz="2400" b="1" dirty="0" smtClean="0"/>
              <a:t>П</a:t>
            </a:r>
            <a:r>
              <a:rPr lang="en-US" sz="2400" b="1" dirty="0" err="1" smtClean="0"/>
              <a:t>ерспективы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высшего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образования</a:t>
            </a:r>
            <a:r>
              <a:rPr lang="en-US" sz="2400" b="1" dirty="0" smtClean="0"/>
              <a:t> </a:t>
            </a:r>
            <a:r>
              <a:rPr lang="en-US" sz="2400" b="1" dirty="0"/>
              <a:t>в </a:t>
            </a:r>
            <a:r>
              <a:rPr lang="en-US" sz="2400" b="1" dirty="0" err="1" smtClean="0"/>
              <a:t>России</a:t>
            </a:r>
            <a:endParaRPr lang="ru-RU" sz="24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68344" y="6534835"/>
            <a:ext cx="147565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© ТГУ 201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5</a:t>
            </a:r>
            <a:endParaRPr kumimoji="0" lang="ru-RU" sz="15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mbria"/>
              <a:cs typeface="Arial" pitchFamily="34" charset="0"/>
            </a:endParaRPr>
          </a:p>
        </p:txBody>
      </p:sp>
      <p:sp>
        <p:nvSpPr>
          <p:cNvPr id="17" name="Текст 10"/>
          <p:cNvSpPr txBox="1">
            <a:spLocks/>
          </p:cNvSpPr>
          <p:nvPr/>
        </p:nvSpPr>
        <p:spPr>
          <a:xfrm>
            <a:off x="251520" y="620688"/>
            <a:ext cx="8640960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dirty="0" smtClean="0"/>
              <a:t>План</a:t>
            </a:r>
            <a:endParaRPr lang="ru-RU" sz="24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4224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2008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50800"/>
                <a:solidFill>
                  <a:srgbClr val="1D3E87"/>
                </a:solidFill>
              </a:rPr>
              <a:t>                               </a:t>
            </a:r>
            <a:endParaRPr lang="ru-RU" sz="25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68344" y="6534835"/>
            <a:ext cx="147565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© ТГУ 201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5</a:t>
            </a:r>
            <a:endParaRPr kumimoji="0" lang="ru-RU" sz="15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mbria"/>
              <a:cs typeface="Arial" pitchFamily="34" charset="0"/>
            </a:endParaRPr>
          </a:p>
        </p:txBody>
      </p:sp>
      <p:sp>
        <p:nvSpPr>
          <p:cNvPr id="17" name="Текст 10"/>
          <p:cNvSpPr txBox="1">
            <a:spLocks/>
          </p:cNvSpPr>
          <p:nvPr/>
        </p:nvSpPr>
        <p:spPr>
          <a:xfrm>
            <a:off x="251520" y="620688"/>
            <a:ext cx="8640960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dirty="0" smtClean="0"/>
              <a:t>1</a:t>
            </a:r>
            <a:r>
              <a:rPr lang="ru-RU" sz="2400" b="1" dirty="0"/>
              <a:t>. П</a:t>
            </a:r>
            <a:r>
              <a:rPr lang="en-US" sz="2400" b="1" dirty="0" err="1"/>
              <a:t>олитик</a:t>
            </a:r>
            <a:r>
              <a:rPr lang="ru-RU" sz="2400" b="1" dirty="0"/>
              <a:t>а</a:t>
            </a:r>
            <a:r>
              <a:rPr lang="en-US" sz="2400" b="1" dirty="0"/>
              <a:t> в </a:t>
            </a:r>
            <a:r>
              <a:rPr lang="en-US" sz="2400" b="1" dirty="0" err="1"/>
              <a:t>отношении</a:t>
            </a:r>
            <a:r>
              <a:rPr lang="en-US" sz="2400" b="1" dirty="0"/>
              <a:t> </a:t>
            </a:r>
            <a:r>
              <a:rPr lang="en-US" sz="2400" b="1" dirty="0" err="1"/>
              <a:t>высшего</a:t>
            </a:r>
            <a:r>
              <a:rPr lang="en-US" sz="2400" b="1" dirty="0"/>
              <a:t> </a:t>
            </a:r>
            <a:r>
              <a:rPr lang="en-US" sz="2400" b="1" dirty="0" err="1" smtClean="0"/>
              <a:t>образования</a:t>
            </a:r>
            <a:endParaRPr lang="en-US" sz="2400" b="1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68313" y="1628775"/>
            <a:ext cx="8424167" cy="413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одержимое 15"/>
          <p:cNvSpPr>
            <a:spLocks noGrp="1"/>
          </p:cNvSpPr>
          <p:nvPr>
            <p:ph sz="half" idx="2"/>
          </p:nvPr>
        </p:nvSpPr>
        <p:spPr>
          <a:xfrm>
            <a:off x="251520" y="1142984"/>
            <a:ext cx="8640960" cy="5166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Демократизация:</a:t>
            </a: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Постановления </a:t>
            </a:r>
            <a:r>
              <a:rPr lang="ru-RU" sz="2400" dirty="0"/>
              <a:t>правительства от 17 августа 1990 г.</a:t>
            </a:r>
          </a:p>
          <a:p>
            <a:r>
              <a:rPr lang="ru-RU" sz="2400" dirty="0"/>
              <a:t>Постановления правительства от 23 февраля 1991 г. </a:t>
            </a:r>
          </a:p>
          <a:p>
            <a:endParaRPr lang="ru-RU" sz="2400" dirty="0"/>
          </a:p>
          <a:p>
            <a:r>
              <a:rPr lang="ru-RU" sz="2400" dirty="0" smtClean="0"/>
              <a:t>Закон </a:t>
            </a:r>
            <a:r>
              <a:rPr lang="ru-RU" sz="2400" dirty="0"/>
              <a:t>«Об образовании» </a:t>
            </a:r>
            <a:r>
              <a:rPr lang="ru-RU" sz="2400" dirty="0" smtClean="0"/>
              <a:t>(1992, изменения </a:t>
            </a:r>
            <a:r>
              <a:rPr lang="ru-RU" sz="2400" dirty="0"/>
              <a:t>– в 1996, 2012)</a:t>
            </a:r>
          </a:p>
          <a:p>
            <a:r>
              <a:rPr lang="ru-RU" sz="2400" dirty="0" smtClean="0"/>
              <a:t>Закон </a:t>
            </a:r>
            <a:r>
              <a:rPr lang="ru-RU" sz="2400" dirty="0"/>
              <a:t>«О высшем и послевузовском профессиональном образовании</a:t>
            </a:r>
            <a:r>
              <a:rPr lang="ru-RU" sz="2400" dirty="0" smtClean="0"/>
              <a:t>» (1996, утратил </a:t>
            </a:r>
            <a:r>
              <a:rPr lang="ru-RU" sz="2400" dirty="0"/>
              <a:t>силу в 2012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0031184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2008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50800"/>
                <a:solidFill>
                  <a:srgbClr val="1D3E87"/>
                </a:solidFill>
              </a:rPr>
              <a:t>                               </a:t>
            </a:r>
            <a:endParaRPr lang="ru-RU" sz="25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68344" y="6534835"/>
            <a:ext cx="147565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© ТГУ 201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5</a:t>
            </a:r>
            <a:endParaRPr kumimoji="0" lang="ru-RU" sz="15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mbria"/>
              <a:cs typeface="Arial" pitchFamily="34" charset="0"/>
            </a:endParaRPr>
          </a:p>
        </p:txBody>
      </p:sp>
      <p:sp>
        <p:nvSpPr>
          <p:cNvPr id="17" name="Текст 10"/>
          <p:cNvSpPr txBox="1">
            <a:spLocks/>
          </p:cNvSpPr>
          <p:nvPr/>
        </p:nvSpPr>
        <p:spPr>
          <a:xfrm>
            <a:off x="251520" y="620688"/>
            <a:ext cx="8640960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dirty="0" smtClean="0"/>
              <a:t>1</a:t>
            </a:r>
            <a:r>
              <a:rPr lang="ru-RU" sz="2400" b="1" dirty="0"/>
              <a:t>. П</a:t>
            </a:r>
            <a:r>
              <a:rPr lang="en-US" sz="2400" b="1" dirty="0" err="1"/>
              <a:t>олитик</a:t>
            </a:r>
            <a:r>
              <a:rPr lang="ru-RU" sz="2400" b="1" dirty="0"/>
              <a:t>а</a:t>
            </a:r>
            <a:r>
              <a:rPr lang="en-US" sz="2400" b="1" dirty="0"/>
              <a:t> в </a:t>
            </a:r>
            <a:r>
              <a:rPr lang="en-US" sz="2400" b="1" dirty="0" err="1"/>
              <a:t>отношении</a:t>
            </a:r>
            <a:r>
              <a:rPr lang="en-US" sz="2400" b="1" dirty="0"/>
              <a:t> </a:t>
            </a:r>
            <a:r>
              <a:rPr lang="en-US" sz="2400" b="1" dirty="0" err="1"/>
              <a:t>высшего</a:t>
            </a:r>
            <a:r>
              <a:rPr lang="en-US" sz="2400" b="1" dirty="0"/>
              <a:t> </a:t>
            </a:r>
            <a:r>
              <a:rPr lang="en-US" sz="2400" b="1" dirty="0" err="1" smtClean="0"/>
              <a:t>образования</a:t>
            </a:r>
            <a:endParaRPr lang="en-US" sz="2400" b="1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68313" y="1628775"/>
            <a:ext cx="8424167" cy="413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одержимое 15"/>
          <p:cNvSpPr>
            <a:spLocks noGrp="1"/>
          </p:cNvSpPr>
          <p:nvPr>
            <p:ph sz="half" idx="2"/>
          </p:nvPr>
        </p:nvSpPr>
        <p:spPr>
          <a:xfrm>
            <a:off x="251520" y="1142984"/>
            <a:ext cx="8640960" cy="5166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Закон </a:t>
            </a:r>
            <a:r>
              <a:rPr lang="ru-RU" sz="2400" dirty="0"/>
              <a:t>«Об образовании» </a:t>
            </a:r>
            <a:r>
              <a:rPr lang="ru-RU" sz="2400" dirty="0" smtClean="0"/>
              <a:t>(1992, изменения </a:t>
            </a:r>
            <a:r>
              <a:rPr lang="ru-RU" sz="2400" dirty="0"/>
              <a:t>– в 1996, 2012</a:t>
            </a:r>
            <a:r>
              <a:rPr lang="ru-RU" sz="2400" dirty="0" smtClean="0"/>
              <a:t>)</a:t>
            </a:r>
          </a:p>
          <a:p>
            <a:r>
              <a:rPr lang="ru-RU" sz="2400" dirty="0"/>
              <a:t>учредителем образовательного учреждения </a:t>
            </a:r>
            <a:r>
              <a:rPr lang="ru-RU" sz="2400" dirty="0" err="1"/>
              <a:t>м.б</a:t>
            </a:r>
            <a:r>
              <a:rPr lang="ru-RU" sz="2400" dirty="0"/>
              <a:t>. органы государственной власти, отечественные и иностранные организации, отечественные и иностранные общественные и частные фонды, граждане РФ и иностранные граждане.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образовательных учреждениях не </a:t>
            </a:r>
            <a:r>
              <a:rPr lang="ru-RU" sz="2400" dirty="0" smtClean="0"/>
              <a:t>допускаются деятельность полит</a:t>
            </a:r>
            <a:r>
              <a:rPr lang="ru-RU" sz="2400" dirty="0"/>
              <a:t>. партий, полит. и религ. движений;</a:t>
            </a:r>
          </a:p>
          <a:p>
            <a:r>
              <a:rPr lang="ru-RU" sz="2400" dirty="0" smtClean="0"/>
              <a:t>свобода </a:t>
            </a:r>
            <a:r>
              <a:rPr lang="ru-RU" sz="2400" dirty="0"/>
              <a:t>и плюрализм в образовании</a:t>
            </a:r>
            <a:r>
              <a:rPr lang="ru-RU" sz="2400" dirty="0" smtClean="0"/>
              <a:t>;</a:t>
            </a:r>
            <a:r>
              <a:rPr lang="ru-RU" sz="2400" dirty="0"/>
              <a:t> </a:t>
            </a:r>
            <a:r>
              <a:rPr lang="ru-RU" sz="2400" dirty="0" smtClean="0"/>
              <a:t>автономность </a:t>
            </a:r>
            <a:r>
              <a:rPr lang="ru-RU" sz="2400" dirty="0"/>
              <a:t>образовательных учреждений;</a:t>
            </a:r>
          </a:p>
          <a:p>
            <a:r>
              <a:rPr lang="ru-RU" sz="2400" dirty="0" smtClean="0"/>
              <a:t>гарантия общедоступности </a:t>
            </a:r>
            <a:r>
              <a:rPr lang="ru-RU" sz="2400" dirty="0"/>
              <a:t>и </a:t>
            </a:r>
            <a:r>
              <a:rPr lang="ru-RU" sz="2400" dirty="0" smtClean="0"/>
              <a:t>бесплатности на </a:t>
            </a:r>
            <a:r>
              <a:rPr lang="ru-RU" sz="2400" dirty="0"/>
              <a:t>конкурсной основе </a:t>
            </a:r>
            <a:r>
              <a:rPr lang="ru-RU" sz="2400" dirty="0" smtClean="0"/>
              <a:t>высшего образования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444498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2008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50800"/>
                <a:solidFill>
                  <a:srgbClr val="1D3E87"/>
                </a:solidFill>
              </a:rPr>
              <a:t>                               </a:t>
            </a:r>
            <a:endParaRPr lang="ru-RU" sz="25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68344" y="6534835"/>
            <a:ext cx="147565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© ТГУ 201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5</a:t>
            </a:r>
            <a:endParaRPr kumimoji="0" lang="ru-RU" sz="15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mbria"/>
              <a:cs typeface="Arial" pitchFamily="34" charset="0"/>
            </a:endParaRPr>
          </a:p>
        </p:txBody>
      </p:sp>
      <p:sp>
        <p:nvSpPr>
          <p:cNvPr id="17" name="Текст 10"/>
          <p:cNvSpPr txBox="1">
            <a:spLocks/>
          </p:cNvSpPr>
          <p:nvPr/>
        </p:nvSpPr>
        <p:spPr>
          <a:xfrm>
            <a:off x="251520" y="620688"/>
            <a:ext cx="8640960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dirty="0" smtClean="0"/>
              <a:t>1</a:t>
            </a:r>
            <a:r>
              <a:rPr lang="ru-RU" sz="2400" b="1" dirty="0"/>
              <a:t>. П</a:t>
            </a:r>
            <a:r>
              <a:rPr lang="en-US" sz="2400" b="1" dirty="0" err="1"/>
              <a:t>олитик</a:t>
            </a:r>
            <a:r>
              <a:rPr lang="ru-RU" sz="2400" b="1" dirty="0"/>
              <a:t>а</a:t>
            </a:r>
            <a:r>
              <a:rPr lang="en-US" sz="2400" b="1" dirty="0"/>
              <a:t> в </a:t>
            </a:r>
            <a:r>
              <a:rPr lang="en-US" sz="2400" b="1" dirty="0" err="1"/>
              <a:t>отношении</a:t>
            </a:r>
            <a:r>
              <a:rPr lang="en-US" sz="2400" b="1" dirty="0"/>
              <a:t> </a:t>
            </a:r>
            <a:r>
              <a:rPr lang="en-US" sz="2400" b="1" dirty="0" err="1"/>
              <a:t>высшего</a:t>
            </a:r>
            <a:r>
              <a:rPr lang="en-US" sz="2400" b="1" dirty="0"/>
              <a:t> </a:t>
            </a:r>
            <a:r>
              <a:rPr lang="en-US" sz="2400" b="1" dirty="0" err="1" smtClean="0"/>
              <a:t>образования</a:t>
            </a:r>
            <a:endParaRPr lang="en-US" sz="2400" b="1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68313" y="1628775"/>
            <a:ext cx="8424167" cy="413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одержимое 15"/>
          <p:cNvSpPr>
            <a:spLocks noGrp="1"/>
          </p:cNvSpPr>
          <p:nvPr>
            <p:ph sz="half" idx="2"/>
          </p:nvPr>
        </p:nvSpPr>
        <p:spPr>
          <a:xfrm>
            <a:off x="251520" y="1142984"/>
            <a:ext cx="8640960" cy="5166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Закон </a:t>
            </a:r>
            <a:r>
              <a:rPr lang="ru-RU" sz="2400" dirty="0"/>
              <a:t>«О высшем и послевузовском профессиональном образовании</a:t>
            </a:r>
            <a:r>
              <a:rPr lang="ru-RU" sz="2400" dirty="0" smtClean="0"/>
              <a:t>» (1996, утратил </a:t>
            </a:r>
            <a:r>
              <a:rPr lang="ru-RU" sz="2400" dirty="0"/>
              <a:t>силу в 2012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автономия – самостоятельность </a:t>
            </a:r>
            <a:r>
              <a:rPr lang="ru-RU" sz="2400" dirty="0"/>
              <a:t>вуза </a:t>
            </a:r>
            <a:r>
              <a:rPr lang="ru-RU" sz="2400" dirty="0" smtClean="0"/>
              <a:t>в </a:t>
            </a:r>
            <a:r>
              <a:rPr lang="ru-RU" sz="2400" dirty="0"/>
              <a:t>подборе и расстановке кадров, осуществлении учебной, научной, финансово-хозяйственной и иной деятельности;</a:t>
            </a:r>
          </a:p>
          <a:p>
            <a:r>
              <a:rPr lang="ru-RU" sz="2400" dirty="0" smtClean="0"/>
              <a:t>педагогическим работникам и </a:t>
            </a:r>
            <a:r>
              <a:rPr lang="ru-RU" sz="2400" dirty="0"/>
              <a:t>студентам вуза предоставляются академические свободы, в </a:t>
            </a:r>
            <a:r>
              <a:rPr lang="ru-RU" sz="2400" dirty="0" err="1" smtClean="0"/>
              <a:t>т.ч</a:t>
            </a:r>
            <a:r>
              <a:rPr lang="ru-RU" sz="2400" dirty="0" smtClean="0"/>
              <a:t>. </a:t>
            </a:r>
            <a:r>
              <a:rPr lang="ru-RU" sz="2400" dirty="0"/>
              <a:t>свобода педагогического работника вуза излагать учебный предмет по своему усмотрению, выбирать темы для науч. исследований и проводить их своими методами, а также свобода студента получать знания согласно своим склонностям и потребностям.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9219733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2008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50800"/>
                <a:solidFill>
                  <a:srgbClr val="1D3E87"/>
                </a:solidFill>
              </a:rPr>
              <a:t>                               </a:t>
            </a:r>
            <a:endParaRPr lang="ru-RU" sz="25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68344" y="6534835"/>
            <a:ext cx="147565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© ТГУ 201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5</a:t>
            </a:r>
            <a:endParaRPr kumimoji="0" lang="ru-RU" sz="15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mbria"/>
              <a:cs typeface="Arial" pitchFamily="34" charset="0"/>
            </a:endParaRPr>
          </a:p>
        </p:txBody>
      </p:sp>
      <p:sp>
        <p:nvSpPr>
          <p:cNvPr id="17" name="Текст 10"/>
          <p:cNvSpPr txBox="1">
            <a:spLocks/>
          </p:cNvSpPr>
          <p:nvPr/>
        </p:nvSpPr>
        <p:spPr>
          <a:xfrm>
            <a:off x="251520" y="620688"/>
            <a:ext cx="8640960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dirty="0" smtClean="0"/>
              <a:t>1</a:t>
            </a:r>
            <a:r>
              <a:rPr lang="ru-RU" sz="2400" b="1" dirty="0"/>
              <a:t>. П</a:t>
            </a:r>
            <a:r>
              <a:rPr lang="en-US" sz="2400" b="1" dirty="0" err="1"/>
              <a:t>олитик</a:t>
            </a:r>
            <a:r>
              <a:rPr lang="ru-RU" sz="2400" b="1" dirty="0"/>
              <a:t>а</a:t>
            </a:r>
            <a:r>
              <a:rPr lang="en-US" sz="2400" b="1" dirty="0"/>
              <a:t> в </a:t>
            </a:r>
            <a:r>
              <a:rPr lang="en-US" sz="2400" b="1" dirty="0" err="1"/>
              <a:t>отношении</a:t>
            </a:r>
            <a:r>
              <a:rPr lang="en-US" sz="2400" b="1" dirty="0"/>
              <a:t> </a:t>
            </a:r>
            <a:r>
              <a:rPr lang="en-US" sz="2400" b="1" dirty="0" err="1"/>
              <a:t>высшего</a:t>
            </a:r>
            <a:r>
              <a:rPr lang="en-US" sz="2400" b="1" dirty="0"/>
              <a:t> </a:t>
            </a:r>
            <a:r>
              <a:rPr lang="en-US" sz="2400" b="1" dirty="0" err="1" smtClean="0"/>
              <a:t>образования</a:t>
            </a:r>
            <a:endParaRPr lang="en-US" sz="2400" b="1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68313" y="1628775"/>
            <a:ext cx="8424167" cy="413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одержимое 15"/>
          <p:cNvSpPr>
            <a:spLocks noGrp="1"/>
          </p:cNvSpPr>
          <p:nvPr>
            <p:ph sz="half" idx="2"/>
          </p:nvPr>
        </p:nvSpPr>
        <p:spPr>
          <a:xfrm>
            <a:off x="251520" y="1142984"/>
            <a:ext cx="8640960" cy="5166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1990-</a:t>
            </a:r>
            <a:r>
              <a:rPr lang="ru-RU" sz="2400" b="1" dirty="0" smtClean="0"/>
              <a:t>е</a:t>
            </a:r>
            <a:endParaRPr lang="en-US" sz="2400" b="1" dirty="0" smtClean="0"/>
          </a:p>
          <a:p>
            <a:pPr marL="0" indent="0">
              <a:buNone/>
            </a:pPr>
            <a:r>
              <a:rPr lang="ru-RU" sz="2400" dirty="0" smtClean="0"/>
              <a:t>«свободные и бедные» вузы</a:t>
            </a:r>
            <a:endParaRPr lang="en-US" sz="24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400" b="1" dirty="0"/>
              <a:t>2000-</a:t>
            </a:r>
            <a:r>
              <a:rPr lang="ru-RU" sz="2400" b="1" dirty="0"/>
              <a:t>е	   </a:t>
            </a:r>
          </a:p>
          <a:p>
            <a:r>
              <a:rPr lang="ru-RU" sz="2400" dirty="0" smtClean="0"/>
              <a:t>                   Приоритетный национальный проект</a:t>
            </a:r>
          </a:p>
          <a:p>
            <a:pPr marL="0" indent="0">
              <a:buNone/>
            </a:pPr>
            <a:r>
              <a:rPr lang="ru-RU" sz="2400" dirty="0" smtClean="0"/>
              <a:t>	          «</a:t>
            </a:r>
            <a:r>
              <a:rPr lang="ru-RU" sz="2400" dirty="0"/>
              <a:t>Образование» </a:t>
            </a:r>
            <a:r>
              <a:rPr lang="ru-RU" sz="2400" dirty="0" smtClean="0"/>
              <a:t>(2005)</a:t>
            </a:r>
            <a:endParaRPr lang="en-US" sz="2400" dirty="0"/>
          </a:p>
          <a:p>
            <a:r>
              <a:rPr lang="ru-RU" sz="2400" dirty="0"/>
              <a:t>Болонский процесс</a:t>
            </a:r>
            <a:endParaRPr lang="en-US" sz="24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2400" b="1" dirty="0"/>
              <a:t>2010-е</a:t>
            </a:r>
          </a:p>
          <a:p>
            <a:pPr marL="0" indent="0">
              <a:buNone/>
            </a:pPr>
            <a:r>
              <a:rPr lang="ru-RU" sz="2400" dirty="0" smtClean="0"/>
              <a:t>Две </a:t>
            </a:r>
            <a:r>
              <a:rPr lang="ru-RU" sz="2400" dirty="0"/>
              <a:t>тенденции</a:t>
            </a:r>
            <a:r>
              <a:rPr lang="ru-RU" sz="2400" dirty="0" smtClean="0"/>
              <a:t>:</a:t>
            </a:r>
            <a:endParaRPr lang="ru-RU" sz="2400" dirty="0"/>
          </a:p>
          <a:p>
            <a:r>
              <a:rPr lang="ru-RU" sz="2400" dirty="0" smtClean="0"/>
              <a:t>реорганизация </a:t>
            </a:r>
            <a:r>
              <a:rPr lang="ru-RU" sz="2400" dirty="0"/>
              <a:t>слабых </a:t>
            </a:r>
            <a:r>
              <a:rPr lang="ru-RU" sz="2400" dirty="0" smtClean="0"/>
              <a:t>вузов</a:t>
            </a:r>
            <a:endParaRPr lang="ru-RU" sz="2400" dirty="0"/>
          </a:p>
          <a:p>
            <a:r>
              <a:rPr lang="ru-RU" sz="2400" dirty="0" smtClean="0"/>
              <a:t>поддержка </a:t>
            </a:r>
            <a:r>
              <a:rPr lang="ru-RU" sz="2400" dirty="0"/>
              <a:t>группы лидерских вузов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89" y="2964033"/>
            <a:ext cx="1050491" cy="72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62221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2008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50800"/>
                <a:solidFill>
                  <a:srgbClr val="1D3E87"/>
                </a:solidFill>
              </a:rPr>
              <a:t>                               </a:t>
            </a:r>
            <a:endParaRPr lang="ru-RU" sz="25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68344" y="6534835"/>
            <a:ext cx="147565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© ТГУ 201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5</a:t>
            </a:r>
            <a:endParaRPr kumimoji="0" lang="ru-RU" sz="15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mbria"/>
              <a:cs typeface="Arial" pitchFamily="34" charset="0"/>
            </a:endParaRPr>
          </a:p>
        </p:txBody>
      </p:sp>
      <p:sp>
        <p:nvSpPr>
          <p:cNvPr id="17" name="Текст 10"/>
          <p:cNvSpPr txBox="1">
            <a:spLocks/>
          </p:cNvSpPr>
          <p:nvPr/>
        </p:nvSpPr>
        <p:spPr>
          <a:xfrm>
            <a:off x="251520" y="620688"/>
            <a:ext cx="8640960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dirty="0" smtClean="0"/>
              <a:t>1</a:t>
            </a:r>
            <a:r>
              <a:rPr lang="ru-RU" sz="2400" b="1" dirty="0"/>
              <a:t>. П</a:t>
            </a:r>
            <a:r>
              <a:rPr lang="en-US" sz="2400" b="1" dirty="0" err="1"/>
              <a:t>олитик</a:t>
            </a:r>
            <a:r>
              <a:rPr lang="ru-RU" sz="2400" b="1" dirty="0" smtClean="0"/>
              <a:t>а…</a:t>
            </a:r>
            <a:r>
              <a:rPr lang="en-US" sz="2400" b="1" dirty="0" smtClean="0"/>
              <a:t> </a:t>
            </a:r>
            <a:r>
              <a:rPr lang="ru-RU" sz="2400" b="1" dirty="0"/>
              <a:t>Слабые вузы</a:t>
            </a:r>
          </a:p>
          <a:p>
            <a:pPr algn="ctr"/>
            <a:endParaRPr lang="en-US" sz="2400" b="1" dirty="0"/>
          </a:p>
          <a:p>
            <a:pPr algn="ctr"/>
            <a:endParaRPr lang="ru-RU" sz="2400" b="1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68313" y="1628775"/>
            <a:ext cx="8424167" cy="413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одержимое 15"/>
          <p:cNvSpPr>
            <a:spLocks noGrp="1"/>
          </p:cNvSpPr>
          <p:nvPr>
            <p:ph sz="half" idx="2"/>
          </p:nvPr>
        </p:nvSpPr>
        <p:spPr>
          <a:xfrm>
            <a:off x="251520" y="1142984"/>
            <a:ext cx="8640960" cy="54058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С 2008–2009 – сокращения </a:t>
            </a:r>
            <a:r>
              <a:rPr lang="ru-RU" sz="2400" dirty="0"/>
              <a:t>числа вузов, не подтвердивших свой </a:t>
            </a:r>
            <a:r>
              <a:rPr lang="ru-RU" sz="2400" dirty="0" smtClean="0"/>
              <a:t>статус.</a:t>
            </a:r>
          </a:p>
          <a:p>
            <a:pPr marL="0" indent="0">
              <a:buNone/>
            </a:pPr>
            <a:r>
              <a:rPr lang="ru-RU" sz="2400" dirty="0" smtClean="0"/>
              <a:t>«</a:t>
            </a:r>
            <a:r>
              <a:rPr lang="ru-RU" sz="2400" dirty="0"/>
              <a:t>Из 1000 имеющихся оставить 50 университетов и 150-200 рядовых институтов» </a:t>
            </a:r>
            <a:r>
              <a:rPr lang="ru-RU" sz="2400" dirty="0" smtClean="0"/>
              <a:t>(Фурсенко, 2008).</a:t>
            </a:r>
          </a:p>
          <a:p>
            <a:pPr marL="0" indent="0">
              <a:buNone/>
            </a:pPr>
            <a:r>
              <a:rPr lang="ru-RU" sz="2400" dirty="0" smtClean="0"/>
              <a:t>2012: мониторинг </a:t>
            </a:r>
            <a:r>
              <a:rPr lang="ru-RU" sz="2400" dirty="0"/>
              <a:t>деятельности вузов </a:t>
            </a:r>
            <a:r>
              <a:rPr lang="ru-RU" sz="2400" dirty="0" smtClean="0"/>
              <a:t>МОН. </a:t>
            </a:r>
          </a:p>
          <a:p>
            <a:pPr marL="0" indent="0">
              <a:buNone/>
            </a:pPr>
            <a:r>
              <a:rPr lang="ru-RU" sz="2400" dirty="0" smtClean="0"/>
              <a:t>Критерии</a:t>
            </a:r>
            <a:r>
              <a:rPr lang="ru-RU" sz="2400" dirty="0"/>
              <a:t>:</a:t>
            </a:r>
          </a:p>
          <a:p>
            <a:r>
              <a:rPr lang="ru-RU" sz="2400" dirty="0" smtClean="0"/>
              <a:t>образовательная </a:t>
            </a:r>
            <a:r>
              <a:rPr lang="ru-RU" sz="2400" dirty="0"/>
              <a:t>деятельность </a:t>
            </a:r>
            <a:r>
              <a:rPr lang="ru-RU" sz="2400" dirty="0" smtClean="0"/>
              <a:t>(балл ЕГЭ)</a:t>
            </a:r>
            <a:endParaRPr lang="ru-RU" sz="2400" dirty="0"/>
          </a:p>
          <a:p>
            <a:r>
              <a:rPr lang="ru-RU" sz="2400" dirty="0"/>
              <a:t>н</a:t>
            </a:r>
            <a:r>
              <a:rPr lang="ru-RU" sz="2400" dirty="0" smtClean="0"/>
              <a:t>ауч.-</a:t>
            </a:r>
            <a:r>
              <a:rPr lang="ru-RU" sz="2400" dirty="0" err="1" smtClean="0"/>
              <a:t>исслед</a:t>
            </a:r>
            <a:r>
              <a:rPr lang="ru-RU" sz="2400" dirty="0" smtClean="0"/>
              <a:t>. </a:t>
            </a:r>
            <a:r>
              <a:rPr lang="ru-RU" sz="2400" dirty="0"/>
              <a:t>деятельность </a:t>
            </a:r>
            <a:r>
              <a:rPr lang="ru-RU" sz="2400" dirty="0" smtClean="0"/>
              <a:t>(</a:t>
            </a:r>
            <a:r>
              <a:rPr lang="en-US" sz="2400" dirty="0" smtClean="0"/>
              <a:t>V</a:t>
            </a:r>
            <a:r>
              <a:rPr lang="ru-RU" sz="2400" dirty="0" smtClean="0"/>
              <a:t> </a:t>
            </a:r>
            <a:r>
              <a:rPr lang="ru-RU" sz="2400" dirty="0"/>
              <a:t>НИОКР в расчете на </a:t>
            </a:r>
            <a:r>
              <a:rPr lang="ru-RU" sz="2400" dirty="0" smtClean="0"/>
              <a:t>1 </a:t>
            </a:r>
            <a:r>
              <a:rPr lang="ru-RU" sz="2400" dirty="0"/>
              <a:t>НПР)</a:t>
            </a:r>
          </a:p>
          <a:p>
            <a:r>
              <a:rPr lang="ru-RU" sz="2400" dirty="0" smtClean="0"/>
              <a:t>международная </a:t>
            </a:r>
            <a:r>
              <a:rPr lang="ru-RU" sz="2400" dirty="0"/>
              <a:t>деятельность </a:t>
            </a:r>
            <a:r>
              <a:rPr lang="ru-RU" sz="2400" dirty="0" smtClean="0"/>
              <a:t>(</a:t>
            </a:r>
            <a:r>
              <a:rPr lang="en-US" sz="2400" dirty="0" smtClean="0"/>
              <a:t>Q</a:t>
            </a:r>
            <a:r>
              <a:rPr lang="ru-RU" sz="2400" dirty="0" smtClean="0"/>
              <a:t> </a:t>
            </a:r>
            <a:r>
              <a:rPr lang="ru-RU" sz="2400" dirty="0" err="1" smtClean="0"/>
              <a:t>иностр</a:t>
            </a:r>
            <a:r>
              <a:rPr lang="ru-RU" sz="2400" dirty="0" smtClean="0"/>
              <a:t>. </a:t>
            </a:r>
            <a:r>
              <a:rPr lang="ru-RU" sz="2400" dirty="0"/>
              <a:t>студентов)</a:t>
            </a:r>
          </a:p>
          <a:p>
            <a:r>
              <a:rPr lang="ru-RU" sz="2400" dirty="0" smtClean="0"/>
              <a:t>фин.-</a:t>
            </a:r>
            <a:r>
              <a:rPr lang="ru-RU" sz="2400" dirty="0" err="1" smtClean="0"/>
              <a:t>экон</a:t>
            </a:r>
            <a:r>
              <a:rPr lang="ru-RU" sz="2400" dirty="0" smtClean="0"/>
              <a:t>. </a:t>
            </a:r>
            <a:r>
              <a:rPr lang="ru-RU" sz="2400" dirty="0"/>
              <a:t>деятельность (</a:t>
            </a:r>
            <a:r>
              <a:rPr lang="ru-RU" sz="2400" dirty="0" smtClean="0"/>
              <a:t>доходы в </a:t>
            </a:r>
            <a:r>
              <a:rPr lang="ru-RU" sz="2400" dirty="0"/>
              <a:t>расчете на </a:t>
            </a:r>
            <a:r>
              <a:rPr lang="ru-RU" sz="2400" dirty="0" smtClean="0"/>
              <a:t>1 </a:t>
            </a:r>
            <a:r>
              <a:rPr lang="ru-RU" sz="2400" dirty="0"/>
              <a:t>НПР)</a:t>
            </a:r>
          </a:p>
          <a:p>
            <a:r>
              <a:rPr lang="ru-RU" sz="2400" dirty="0" smtClean="0"/>
              <a:t>инфраструктура (</a:t>
            </a:r>
            <a:r>
              <a:rPr lang="en-US" sz="2400" dirty="0" smtClean="0"/>
              <a:t>S</a:t>
            </a:r>
            <a:r>
              <a:rPr lang="ru-RU" sz="2400" dirty="0" smtClean="0"/>
              <a:t> зданий </a:t>
            </a:r>
            <a:r>
              <a:rPr lang="ru-RU" sz="2400" dirty="0"/>
              <a:t>в расчете на </a:t>
            </a:r>
            <a:r>
              <a:rPr lang="ru-RU" sz="2400" dirty="0" smtClean="0"/>
              <a:t>1 </a:t>
            </a:r>
            <a:r>
              <a:rPr lang="ru-RU" sz="2400" dirty="0"/>
              <a:t>студента).</a:t>
            </a:r>
          </a:p>
          <a:p>
            <a:pPr marL="0" indent="0">
              <a:buNone/>
            </a:pPr>
            <a:r>
              <a:rPr lang="ru-RU" sz="2400" dirty="0"/>
              <a:t>Результаты: 136 вузов и 450 филиалов признаны «имеющими признаки неэффективности</a:t>
            </a:r>
            <a:r>
              <a:rPr lang="ru-RU" sz="2400" dirty="0" smtClean="0"/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17703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2008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50800"/>
                <a:solidFill>
                  <a:srgbClr val="1D3E87"/>
                </a:solidFill>
              </a:rPr>
              <a:t>                               </a:t>
            </a:r>
            <a:endParaRPr lang="ru-RU" sz="25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68344" y="6534835"/>
            <a:ext cx="147565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© ТГУ 201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5</a:t>
            </a:r>
            <a:endParaRPr kumimoji="0" lang="ru-RU" sz="15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mbria"/>
              <a:cs typeface="Arial" pitchFamily="34" charset="0"/>
            </a:endParaRPr>
          </a:p>
        </p:txBody>
      </p:sp>
      <p:sp>
        <p:nvSpPr>
          <p:cNvPr id="17" name="Текст 10"/>
          <p:cNvSpPr txBox="1">
            <a:spLocks/>
          </p:cNvSpPr>
          <p:nvPr/>
        </p:nvSpPr>
        <p:spPr>
          <a:xfrm>
            <a:off x="257208" y="583813"/>
            <a:ext cx="8640960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dirty="0"/>
              <a:t>Российские вузы 1991–2014</a:t>
            </a:r>
          </a:p>
          <a:p>
            <a:pPr algn="ctr"/>
            <a:endParaRPr lang="ru-RU" sz="2400" b="1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 flipV="1">
            <a:off x="-1422268" y="540832"/>
            <a:ext cx="119185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50825" y="1050993"/>
            <a:ext cx="8785671" cy="5483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ru-RU" sz="26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15338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696234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2008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50800"/>
                <a:solidFill>
                  <a:srgbClr val="1D3E87"/>
                </a:solidFill>
              </a:rPr>
              <a:t>                               </a:t>
            </a:r>
            <a:endParaRPr lang="ru-RU" sz="25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68344" y="6534835"/>
            <a:ext cx="1475656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© ТГУ 201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mbria"/>
                <a:cs typeface="Arial" pitchFamily="34" charset="0"/>
              </a:rPr>
              <a:t>5</a:t>
            </a:r>
            <a:endParaRPr kumimoji="0" lang="ru-RU" sz="15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mbria"/>
              <a:cs typeface="Arial" pitchFamily="34" charset="0"/>
            </a:endParaRPr>
          </a:p>
        </p:txBody>
      </p:sp>
      <p:sp>
        <p:nvSpPr>
          <p:cNvPr id="17" name="Текст 10"/>
          <p:cNvSpPr txBox="1">
            <a:spLocks/>
          </p:cNvSpPr>
          <p:nvPr/>
        </p:nvSpPr>
        <p:spPr>
          <a:xfrm>
            <a:off x="251520" y="620688"/>
            <a:ext cx="8640960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dirty="0" smtClean="0"/>
              <a:t>1</a:t>
            </a:r>
            <a:r>
              <a:rPr lang="ru-RU" sz="2400" b="1" dirty="0"/>
              <a:t>. П</a:t>
            </a:r>
            <a:r>
              <a:rPr lang="en-US" sz="2400" b="1" dirty="0" err="1"/>
              <a:t>олитик</a:t>
            </a:r>
            <a:r>
              <a:rPr lang="ru-RU" sz="2400" b="1" dirty="0" smtClean="0"/>
              <a:t>а</a:t>
            </a:r>
            <a:r>
              <a:rPr lang="ru-RU" sz="2400" b="1" dirty="0"/>
              <a:t>… Лидерские </a:t>
            </a:r>
            <a:r>
              <a:rPr lang="ru-RU" sz="2400" b="1" dirty="0" smtClean="0"/>
              <a:t>вузы</a:t>
            </a:r>
            <a:endParaRPr lang="en-US" sz="2400" b="1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68313" y="1628775"/>
            <a:ext cx="8424167" cy="413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одержимое 15"/>
          <p:cNvSpPr>
            <a:spLocks noGrp="1"/>
          </p:cNvSpPr>
          <p:nvPr>
            <p:ph sz="half" idx="2"/>
          </p:nvPr>
        </p:nvSpPr>
        <p:spPr>
          <a:xfrm>
            <a:off x="251520" y="1142984"/>
            <a:ext cx="8640960" cy="51663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18" name="Содержимое 15"/>
          <p:cNvSpPr>
            <a:spLocks noGrp="1"/>
          </p:cNvSpPr>
          <p:nvPr>
            <p:ph sz="half" idx="2"/>
          </p:nvPr>
        </p:nvSpPr>
        <p:spPr>
          <a:xfrm>
            <a:off x="403920" y="1295384"/>
            <a:ext cx="8640960" cy="5166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Федеральные </a:t>
            </a:r>
            <a:r>
              <a:rPr lang="ru-RU" sz="2400" dirty="0" smtClean="0"/>
              <a:t>университеты (2008)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Национальные исследовательские университеты </a:t>
            </a:r>
            <a:r>
              <a:rPr lang="ru-RU" sz="2400" dirty="0" smtClean="0"/>
              <a:t>(2008)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Ведущие </a:t>
            </a:r>
            <a:r>
              <a:rPr lang="ru-RU" sz="2400" dirty="0"/>
              <a:t>исследовательские университеты </a:t>
            </a:r>
            <a:r>
              <a:rPr lang="ru-RU" sz="2400" dirty="0" smtClean="0"/>
              <a:t>(2013)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	</a:t>
            </a: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501008"/>
            <a:ext cx="173355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8629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3256&quot;&gt;&lt;/object&gt;&lt;object type=&quot;2&quot; unique_id=&quot;13257&quot;&gt;&lt;object type=&quot;3&quot; unique_id=&quot;13258&quot;&gt;&lt;property id=&quot;20148&quot; value=&quot;5&quot;/&gt;&lt;property id=&quot;20300&quot; value=&quot;Slide 1&quot;/&gt;&lt;property id=&quot;20307&quot; value=&quot;256&quot;/&gt;&lt;/object&gt;&lt;object type=&quot;3&quot; unique_id=&quot;13259&quot;&gt;&lt;property id=&quot;20148&quot; value=&quot;5&quot;/&gt;&lt;property id=&quot;20300&quot; value=&quot;Slide 2&quot;/&gt;&lt;property id=&quot;20307&quot; value=&quot;259&quot;/&gt;&lt;/object&gt;&lt;object type=&quot;3&quot; unique_id=&quot;13260&quot;&gt;&lt;property id=&quot;20148&quot; value=&quot;5&quot;/&gt;&lt;property id=&quot;20300&quot; value=&quot;Slide 3&quot;/&gt;&lt;property id=&quot;20307&quot; value=&quot;261&quot;/&gt;&lt;/object&gt;&lt;object type=&quot;3&quot; unique_id=&quot;13430&quot;&gt;&lt;property id=&quot;20148&quot; value=&quot;5&quot;/&gt;&lt;property id=&quot;20300&quot; value=&quot;Slide 4&quot;/&gt;&lt;property id=&quot;20307&quot; value=&quot;262&quot;/&gt;&lt;/object&gt;&lt;object type=&quot;3&quot; unique_id=&quot;13431&quot;&gt;&lt;property id=&quot;20148&quot; value=&quot;5&quot;/&gt;&lt;property id=&quot;20300&quot; value=&quot;Slide 5 - &amp;quot;Спасибо за внимание!&amp;quot;&quot;/&gt;&lt;property id=&quot;20307&quot; value=&quot;263&quot;/&gt;&lt;/object&gt;&lt;object type=&quot;3&quot; unique_id=&quot;13432&quot;&gt;&lt;property id=&quot;20148&quot; value=&quot;5&quot;/&gt;&lt;property id=&quot;20300&quot; value=&quot;Slide 6 - &amp;quot;Спасибо за внимание!&amp;quot;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885</Words>
  <Application>Microsoft Office PowerPoint</Application>
  <PresentationFormat>Экран (4:3)</PresentationFormat>
  <Paragraphs>246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</vt:lpstr>
      <vt:lpstr>Times New Roman</vt:lpstr>
      <vt:lpstr>Тема Office</vt:lpstr>
      <vt:lpstr>Высшее образование в России: от советского наследия к новым вызовам   к.и.н., доц. М.В. Грибовский</vt:lpstr>
      <vt:lpstr>                               </vt:lpstr>
      <vt:lpstr>                               </vt:lpstr>
      <vt:lpstr>                               </vt:lpstr>
      <vt:lpstr>                               </vt:lpstr>
      <vt:lpstr>                               </vt:lpstr>
      <vt:lpstr>                               </vt:lpstr>
      <vt:lpstr>                               </vt:lpstr>
      <vt:lpstr>                               </vt:lpstr>
      <vt:lpstr>                               </vt:lpstr>
      <vt:lpstr>                               </vt:lpstr>
      <vt:lpstr>                               </vt:lpstr>
      <vt:lpstr>                               </vt:lpstr>
      <vt:lpstr>                               </vt:lpstr>
      <vt:lpstr>                               </vt:lpstr>
      <vt:lpstr>                               </vt:lpstr>
      <vt:lpstr> Спасибо за внимание!      Михаил Викторович Грибовский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IDO</dc:creator>
  <cp:lastModifiedBy>Михаил Грибовский</cp:lastModifiedBy>
  <cp:revision>183</cp:revision>
  <dcterms:created xsi:type="dcterms:W3CDTF">2014-01-13T08:34:20Z</dcterms:created>
  <dcterms:modified xsi:type="dcterms:W3CDTF">2015-12-14T16:46:11Z</dcterms:modified>
</cp:coreProperties>
</file>